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20" r:id="rId2"/>
    <p:sldId id="554" r:id="rId3"/>
    <p:sldId id="523" r:id="rId4"/>
    <p:sldId id="550" r:id="rId5"/>
    <p:sldId id="548" r:id="rId6"/>
    <p:sldId id="553" r:id="rId7"/>
    <p:sldId id="555" r:id="rId8"/>
    <p:sldId id="559" r:id="rId9"/>
    <p:sldId id="560" r:id="rId10"/>
    <p:sldId id="562" r:id="rId11"/>
    <p:sldId id="570" r:id="rId12"/>
    <p:sldId id="566" r:id="rId13"/>
    <p:sldId id="567" r:id="rId14"/>
    <p:sldId id="571" r:id="rId15"/>
    <p:sldId id="578" r:id="rId16"/>
    <p:sldId id="573" r:id="rId17"/>
    <p:sldId id="542" r:id="rId18"/>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dad Ahmed Khan Mojlish" initials="IAKM" lastIdx="1" clrIdx="0">
    <p:extLst>
      <p:ext uri="{19B8F6BF-5375-455C-9EA6-DF929625EA0E}">
        <p15:presenceInfo xmlns:p15="http://schemas.microsoft.com/office/powerpoint/2012/main" xmlns="" userId="8f70a114375652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5C0"/>
    <a:srgbClr val="008080"/>
    <a:srgbClr val="FA5C5C"/>
    <a:srgbClr val="FFAB2F"/>
    <a:srgbClr val="FF9900"/>
    <a:srgbClr val="0073BB"/>
    <a:srgbClr val="CDFFFF"/>
    <a:srgbClr val="F5750B"/>
    <a:srgbClr val="D16309"/>
    <a:srgbClr val="E96E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7" autoAdjust="0"/>
    <p:restoredTop sz="85637" autoAdjust="0"/>
  </p:normalViewPr>
  <p:slideViewPr>
    <p:cSldViewPr>
      <p:cViewPr>
        <p:scale>
          <a:sx n="150" d="100"/>
          <a:sy n="150" d="100"/>
        </p:scale>
        <p:origin x="306" y="183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938"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Google%20Drive\Sazzad_Working%20Folder\Current%20Works\For%20Ivdad%20bhai\Palliative%20Healthcare\Project%20Works\Presentation\Graphs%20and%20Chart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Google%20Drive\Sazzad_Working%20Folder\Current%20Works\For%20Ivdad%20bhai\Palliative%20Healthcare\Project%20Works\Presentation\Graphs%20and%20Chart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Google%20Drive\Sazzad_Working%20Folder\Current%20Works\For%20Ivdad%20bhai\Palliative%20Healthcare\Project%20Works\Presentation\Graphs%20and%20Chart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Google%20Drive\Sazzad_Working%20Folder\Current%20Works\For%20Ivdad%20bhai\Palliative%20Healthcare\Project%20Works\Presentation\Graphs%20and%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solidFill>
          <a:schemeClr val="accent6"/>
        </a:solidFill>
        <a:ln>
          <a:noFill/>
        </a:ln>
        <a:effectLst/>
      </c:spPr>
      <c:txPr>
        <a:bodyPr rot="0" spcFirstLastPara="1" vertOverflow="ellipsis" vert="horz" wrap="square" anchor="ctr" anchorCtr="1"/>
        <a:lstStyle/>
        <a:p>
          <a:pPr>
            <a:defRPr sz="1200" b="1" i="0" u="none" strike="noStrike" kern="1200" spc="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US"/>
        </a:p>
      </c:txPr>
    </c:title>
    <c:autoTitleDeleted val="0"/>
    <c:plotArea>
      <c:layout/>
      <c:lineChart>
        <c:grouping val="standard"/>
        <c:varyColors val="0"/>
        <c:ser>
          <c:idx val="0"/>
          <c:order val="0"/>
          <c:tx>
            <c:strRef>
              <c:f>Sheet1!$C$18</c:f>
              <c:strCache>
                <c:ptCount val="1"/>
                <c:pt idx="0">
                  <c:v>GDP Growth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Sheet1!$B$19:$B$24</c:f>
              <c:numCache>
                <c:formatCode>General</c:formatCode>
                <c:ptCount val="6"/>
                <c:pt idx="0">
                  <c:v>2010</c:v>
                </c:pt>
                <c:pt idx="1">
                  <c:v>2011</c:v>
                </c:pt>
                <c:pt idx="2">
                  <c:v>2012</c:v>
                </c:pt>
                <c:pt idx="3">
                  <c:v>2013</c:v>
                </c:pt>
                <c:pt idx="4">
                  <c:v>2014</c:v>
                </c:pt>
                <c:pt idx="5">
                  <c:v>2015</c:v>
                </c:pt>
              </c:numCache>
            </c:numRef>
          </c:cat>
          <c:val>
            <c:numRef>
              <c:f>Sheet1!$C$19:$C$24</c:f>
              <c:numCache>
                <c:formatCode>_(* #,##0.0_);_(* \(#,##0.0\);_(* "-"??_);_(@_)</c:formatCode>
                <c:ptCount val="6"/>
                <c:pt idx="0">
                  <c:v>5.6</c:v>
                </c:pt>
                <c:pt idx="1">
                  <c:v>6.5</c:v>
                </c:pt>
                <c:pt idx="2">
                  <c:v>6.5</c:v>
                </c:pt>
                <c:pt idx="3">
                  <c:v>6</c:v>
                </c:pt>
                <c:pt idx="4">
                  <c:v>6.1</c:v>
                </c:pt>
                <c:pt idx="5">
                  <c:v>6.6</c:v>
                </c:pt>
              </c:numCache>
            </c:numRef>
          </c:val>
          <c:smooth val="0"/>
        </c:ser>
        <c:dLbls>
          <c:showLegendKey val="0"/>
          <c:showVal val="1"/>
          <c:showCatName val="0"/>
          <c:showSerName val="0"/>
          <c:showPercent val="0"/>
          <c:showBubbleSize val="0"/>
        </c:dLbls>
        <c:marker val="1"/>
        <c:smooth val="0"/>
        <c:axId val="148348928"/>
        <c:axId val="148350464"/>
      </c:lineChart>
      <c:catAx>
        <c:axId val="14834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48350464"/>
        <c:crosses val="autoZero"/>
        <c:auto val="1"/>
        <c:lblAlgn val="ctr"/>
        <c:lblOffset val="100"/>
        <c:noMultiLvlLbl val="0"/>
      </c:catAx>
      <c:valAx>
        <c:axId val="148350464"/>
        <c:scaling>
          <c:orientation val="minMax"/>
        </c:scaling>
        <c:delete val="1"/>
        <c:axPos val="l"/>
        <c:numFmt formatCode="_(* #,##0.0_);_(* \(#,##0.0\);_(* &quot;-&quot;??_);_(@_)" sourceLinked="1"/>
        <c:majorTickMark val="none"/>
        <c:minorTickMark val="none"/>
        <c:tickLblPos val="nextTo"/>
        <c:crossAx val="148348928"/>
        <c:crosses val="autoZero"/>
        <c:crossBetween val="between"/>
        <c:majorUnit val="1"/>
      </c:valAx>
      <c:spPr>
        <a:noFill/>
        <a:ln>
          <a:noFill/>
        </a:ln>
        <a:effectLst/>
      </c:spPr>
    </c:plotArea>
    <c:plotVisOnly val="1"/>
    <c:dispBlanksAs val="gap"/>
    <c:showDLblsOverMax val="0"/>
  </c:chart>
  <c:spPr>
    <a:solidFill>
      <a:schemeClr val="bg1">
        <a:lumMod val="95000"/>
      </a:schemeClr>
    </a:solidFill>
    <a:ln>
      <a:solidFill>
        <a:schemeClr val="bg1">
          <a:lumMod val="85000"/>
        </a:schemeClr>
      </a:solidFill>
    </a:ln>
    <a:effectLst/>
  </c:spPr>
  <c:txPr>
    <a:bodyPr/>
    <a:lstStyle/>
    <a:p>
      <a:pPr>
        <a:defRPr>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solidFill>
          <a:schemeClr val="accent5"/>
        </a:solidFill>
        <a:ln>
          <a:noFill/>
        </a:ln>
        <a:effectLst/>
      </c:spPr>
      <c:txPr>
        <a:bodyPr rot="0" spcFirstLastPara="1" vertOverflow="ellipsis" vert="horz" wrap="square" anchor="ctr" anchorCtr="1"/>
        <a:lstStyle/>
        <a:p>
          <a:pPr>
            <a:defRPr sz="1200" b="1" i="0" u="none" strike="noStrike" kern="1200" spc="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US"/>
        </a:p>
      </c:txPr>
    </c:title>
    <c:autoTitleDeleted val="0"/>
    <c:plotArea>
      <c:layout/>
      <c:lineChart>
        <c:grouping val="standard"/>
        <c:varyColors val="0"/>
        <c:ser>
          <c:idx val="0"/>
          <c:order val="0"/>
          <c:tx>
            <c:strRef>
              <c:f>Sheet1!$C$7</c:f>
              <c:strCache>
                <c:ptCount val="1"/>
                <c:pt idx="0">
                  <c:v>GDP per Capita (USD)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Sheet1!$B$8:$B$12</c:f>
              <c:numCache>
                <c:formatCode>General</c:formatCode>
                <c:ptCount val="5"/>
                <c:pt idx="0">
                  <c:v>2011</c:v>
                </c:pt>
                <c:pt idx="1">
                  <c:v>2012</c:v>
                </c:pt>
                <c:pt idx="2">
                  <c:v>2013</c:v>
                </c:pt>
                <c:pt idx="3">
                  <c:v>2014</c:v>
                </c:pt>
                <c:pt idx="4">
                  <c:v>2015</c:v>
                </c:pt>
              </c:numCache>
            </c:numRef>
          </c:cat>
          <c:val>
            <c:numRef>
              <c:f>Sheet1!$C$8:$C$12</c:f>
              <c:numCache>
                <c:formatCode>_(* #,##0_);_(* \(#,##0\);_(* "-"??_);_(@_)</c:formatCode>
                <c:ptCount val="5"/>
                <c:pt idx="0">
                  <c:v>835.8</c:v>
                </c:pt>
                <c:pt idx="1">
                  <c:v>856.3</c:v>
                </c:pt>
                <c:pt idx="2">
                  <c:v>951.9</c:v>
                </c:pt>
                <c:pt idx="3">
                  <c:v>1084.5999999999999</c:v>
                </c:pt>
                <c:pt idx="4">
                  <c:v>1210.2</c:v>
                </c:pt>
              </c:numCache>
            </c:numRef>
          </c:val>
          <c:smooth val="0"/>
        </c:ser>
        <c:dLbls>
          <c:showLegendKey val="0"/>
          <c:showVal val="1"/>
          <c:showCatName val="0"/>
          <c:showSerName val="0"/>
          <c:showPercent val="0"/>
          <c:showBubbleSize val="0"/>
        </c:dLbls>
        <c:marker val="1"/>
        <c:smooth val="0"/>
        <c:axId val="148370944"/>
        <c:axId val="148372480"/>
      </c:lineChart>
      <c:catAx>
        <c:axId val="14837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48372480"/>
        <c:crosses val="autoZero"/>
        <c:auto val="1"/>
        <c:lblAlgn val="ctr"/>
        <c:lblOffset val="100"/>
        <c:noMultiLvlLbl val="0"/>
      </c:catAx>
      <c:valAx>
        <c:axId val="148372480"/>
        <c:scaling>
          <c:orientation val="minMax"/>
        </c:scaling>
        <c:delete val="1"/>
        <c:axPos val="l"/>
        <c:numFmt formatCode="_(* #,##0_);_(* \(#,##0\);_(* &quot;-&quot;??_);_(@_)" sourceLinked="1"/>
        <c:majorTickMark val="none"/>
        <c:minorTickMark val="none"/>
        <c:tickLblPos val="nextTo"/>
        <c:crossAx val="148370944"/>
        <c:crosses val="autoZero"/>
        <c:crossBetween val="between"/>
        <c:majorUnit val="250"/>
      </c:valAx>
      <c:spPr>
        <a:noFill/>
        <a:ln>
          <a:noFill/>
        </a:ln>
        <a:effectLst/>
      </c:spPr>
    </c:plotArea>
    <c:plotVisOnly val="1"/>
    <c:dispBlanksAs val="gap"/>
    <c:showDLblsOverMax val="0"/>
  </c:chart>
  <c:spPr>
    <a:solidFill>
      <a:schemeClr val="bg1">
        <a:lumMod val="95000"/>
      </a:schemeClr>
    </a:solidFill>
    <a:ln>
      <a:solidFill>
        <a:schemeClr val="bg1">
          <a:lumMod val="85000"/>
        </a:schemeClr>
      </a:solidFill>
    </a:ln>
    <a:effectLst/>
  </c:spPr>
  <c:txPr>
    <a:bodyPr/>
    <a:lstStyle/>
    <a:p>
      <a:pPr>
        <a:defRPr sz="1000">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solidFill>
          <a:srgbClr val="00B050"/>
        </a:solidFill>
        <a:ln>
          <a:noFill/>
        </a:ln>
        <a:effectLst/>
      </c:spPr>
      <c:txPr>
        <a:bodyPr rot="0" spcFirstLastPara="1" vertOverflow="ellipsis" vert="horz" wrap="square" anchor="ctr" anchorCtr="1"/>
        <a:lstStyle/>
        <a:p>
          <a:pPr>
            <a:defRPr sz="1200" b="1" i="0" u="none" strike="noStrike" kern="1200" spc="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US"/>
        </a:p>
      </c:txPr>
    </c:title>
    <c:autoTitleDeleted val="0"/>
    <c:plotArea>
      <c:layout/>
      <c:lineChart>
        <c:grouping val="standard"/>
        <c:varyColors val="0"/>
        <c:ser>
          <c:idx val="1"/>
          <c:order val="0"/>
          <c:tx>
            <c:strRef>
              <c:f>Sheet1!$I$34</c:f>
              <c:strCache>
                <c:ptCount val="1"/>
                <c:pt idx="0">
                  <c:v>Disposable Personal Income (USD)</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Sheet1!$H$35:$H$39</c:f>
              <c:numCache>
                <c:formatCode>General</c:formatCode>
                <c:ptCount val="5"/>
                <c:pt idx="0">
                  <c:v>2012</c:v>
                </c:pt>
                <c:pt idx="1">
                  <c:v>2013</c:v>
                </c:pt>
                <c:pt idx="2">
                  <c:v>2014</c:v>
                </c:pt>
                <c:pt idx="3">
                  <c:v>2015</c:v>
                </c:pt>
                <c:pt idx="4">
                  <c:v>2016</c:v>
                </c:pt>
              </c:numCache>
            </c:numRef>
          </c:cat>
          <c:val>
            <c:numRef>
              <c:f>Sheet1!$I$35:$I$39</c:f>
              <c:numCache>
                <c:formatCode>_(* #,##0_);_(* \(#,##0\);_(* "-"??_);_(@_)</c:formatCode>
                <c:ptCount val="5"/>
                <c:pt idx="0">
                  <c:v>615812.5</c:v>
                </c:pt>
                <c:pt idx="1">
                  <c:v>641387.5</c:v>
                </c:pt>
                <c:pt idx="2">
                  <c:v>662662.5</c:v>
                </c:pt>
                <c:pt idx="3">
                  <c:v>695387.5</c:v>
                </c:pt>
                <c:pt idx="4">
                  <c:v>730525</c:v>
                </c:pt>
              </c:numCache>
            </c:numRef>
          </c:val>
          <c:smooth val="0"/>
        </c:ser>
        <c:dLbls>
          <c:showLegendKey val="0"/>
          <c:showVal val="1"/>
          <c:showCatName val="0"/>
          <c:showSerName val="0"/>
          <c:showPercent val="0"/>
          <c:showBubbleSize val="0"/>
        </c:dLbls>
        <c:marker val="1"/>
        <c:smooth val="0"/>
        <c:axId val="148847616"/>
        <c:axId val="148878080"/>
        <c:extLst>
          <c:ext xmlns:c15="http://schemas.microsoft.com/office/drawing/2012/chart" uri="{02D57815-91ED-43cb-92C2-25804820EDAC}">
            <c15:filteredLineSeries>
              <c15:ser>
                <c:idx val="0"/>
                <c:order val="0"/>
                <c:tx>
                  <c:strRef>
                    <c:extLst>
                      <c:ext uri="{02D57815-91ED-43cb-92C2-25804820EDAC}">
                        <c15:formulaRef>
                          <c15:sqref>Sheet1!$H$34</c15:sqref>
                        </c15:formulaRef>
                      </c:ext>
                    </c:extLst>
                    <c:strCache>
                      <c:ptCount val="1"/>
                      <c:pt idx="0">
                        <c:v>Year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Sheet1!$H$35:$H$39</c15:sqref>
                        </c15:formulaRef>
                      </c:ext>
                    </c:extLst>
                    <c:numCache>
                      <c:formatCode>General</c:formatCode>
                      <c:ptCount val="5"/>
                      <c:pt idx="0">
                        <c:v>2012</c:v>
                      </c:pt>
                      <c:pt idx="1">
                        <c:v>2013</c:v>
                      </c:pt>
                      <c:pt idx="2">
                        <c:v>2014</c:v>
                      </c:pt>
                      <c:pt idx="3">
                        <c:v>2015</c:v>
                      </c:pt>
                      <c:pt idx="4">
                        <c:v>2016</c:v>
                      </c:pt>
                    </c:numCache>
                  </c:numRef>
                </c:cat>
                <c:val>
                  <c:numRef>
                    <c:extLst>
                      <c:ext uri="{02D57815-91ED-43cb-92C2-25804820EDAC}">
                        <c15:formulaRef>
                          <c15:sqref>Sheet1!$H$35:$H$39</c15:sqref>
                        </c15:formulaRef>
                      </c:ext>
                    </c:extLst>
                    <c:numCache>
                      <c:formatCode>General</c:formatCode>
                      <c:ptCount val="5"/>
                      <c:pt idx="0">
                        <c:v>2012</c:v>
                      </c:pt>
                      <c:pt idx="1">
                        <c:v>2013</c:v>
                      </c:pt>
                      <c:pt idx="2">
                        <c:v>2014</c:v>
                      </c:pt>
                      <c:pt idx="3">
                        <c:v>2015</c:v>
                      </c:pt>
                      <c:pt idx="4">
                        <c:v>2016</c:v>
                      </c:pt>
                    </c:numCache>
                  </c:numRef>
                </c:val>
                <c:smooth val="0"/>
              </c15:ser>
            </c15:filteredLineSeries>
          </c:ext>
        </c:extLst>
      </c:lineChart>
      <c:catAx>
        <c:axId val="14884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48878080"/>
        <c:crosses val="autoZero"/>
        <c:auto val="1"/>
        <c:lblAlgn val="ctr"/>
        <c:lblOffset val="100"/>
        <c:noMultiLvlLbl val="0"/>
      </c:catAx>
      <c:valAx>
        <c:axId val="148878080"/>
        <c:scaling>
          <c:orientation val="minMax"/>
        </c:scaling>
        <c:delete val="1"/>
        <c:axPos val="l"/>
        <c:numFmt formatCode="_(* #,##0_);_(* \(#,##0\);_(* &quot;-&quot;??_);_(@_)" sourceLinked="1"/>
        <c:majorTickMark val="none"/>
        <c:minorTickMark val="none"/>
        <c:tickLblPos val="nextTo"/>
        <c:crossAx val="148847616"/>
        <c:crosses val="autoZero"/>
        <c:crossBetween val="between"/>
        <c:majorUnit val="50000"/>
      </c:valAx>
      <c:spPr>
        <a:noFill/>
        <a:ln>
          <a:noFill/>
        </a:ln>
        <a:effectLst/>
      </c:spPr>
    </c:plotArea>
    <c:plotVisOnly val="1"/>
    <c:dispBlanksAs val="gap"/>
    <c:showDLblsOverMax val="0"/>
  </c:chart>
  <c:spPr>
    <a:solidFill>
      <a:schemeClr val="bg1">
        <a:lumMod val="95000"/>
      </a:schemeClr>
    </a:solidFill>
    <a:ln>
      <a:solidFill>
        <a:schemeClr val="bg1">
          <a:lumMod val="85000"/>
        </a:schemeClr>
      </a:solidFill>
    </a:ln>
    <a:effectLst/>
  </c:spPr>
  <c:txPr>
    <a:bodyPr/>
    <a:lstStyle/>
    <a:p>
      <a:pPr>
        <a:defRPr sz="1000">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pPr>
            <a:r>
              <a:rPr lang="en-US" b="1" dirty="0">
                <a:solidFill>
                  <a:schemeClr val="bg1"/>
                </a:solidFill>
              </a:rPr>
              <a:t>Consumer Spending (USD </a:t>
            </a:r>
            <a:r>
              <a:rPr lang="en-US" b="1" dirty="0" smtClean="0">
                <a:solidFill>
                  <a:schemeClr val="bg1"/>
                </a:solidFill>
              </a:rPr>
              <a:t>bn)</a:t>
            </a:r>
            <a:endParaRPr lang="en-US" b="1" dirty="0">
              <a:solidFill>
                <a:schemeClr val="bg1"/>
              </a:solidFill>
            </a:endParaRPr>
          </a:p>
        </c:rich>
      </c:tx>
      <c:layout/>
      <c:overlay val="0"/>
      <c:spPr>
        <a:solidFill>
          <a:schemeClr val="bg2">
            <a:lumMod val="50000"/>
          </a:schemeClr>
        </a:solidFill>
        <a:ln>
          <a:noFill/>
        </a:ln>
        <a:effectLst/>
      </c:spPr>
    </c:title>
    <c:autoTitleDeleted val="0"/>
    <c:plotArea>
      <c:layout/>
      <c:lineChart>
        <c:grouping val="standard"/>
        <c:varyColors val="0"/>
        <c:ser>
          <c:idx val="0"/>
          <c:order val="0"/>
          <c:tx>
            <c:strRef>
              <c:f>Sheet1!$F$51</c:f>
              <c:strCache>
                <c:ptCount val="1"/>
                <c:pt idx="0">
                  <c:v>Consumer Spending (USD BN)</c:v>
                </c:pt>
              </c:strCache>
            </c:strRef>
          </c:tx>
          <c:spPr>
            <a:ln w="28575" cap="rnd">
              <a:solidFill>
                <a:schemeClr val="bg2">
                  <a:lumMod val="50000"/>
                </a:schemeClr>
              </a:solidFill>
              <a:round/>
            </a:ln>
            <a:effectLst/>
          </c:spPr>
          <c:marker>
            <c:symbol val="circle"/>
            <c:size val="5"/>
            <c:spPr>
              <a:solidFill>
                <a:schemeClr val="bg2">
                  <a:lumMod val="50000"/>
                </a:schemeClr>
              </a:solidFill>
              <a:ln w="9525">
                <a:solidFill>
                  <a:schemeClr val="bg2">
                    <a:lumMod val="50000"/>
                  </a:schemeClr>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Sheet1!$E$52:$E$55</c:f>
              <c:numCache>
                <c:formatCode>General</c:formatCode>
                <c:ptCount val="4"/>
                <c:pt idx="0">
                  <c:v>2013</c:v>
                </c:pt>
                <c:pt idx="1">
                  <c:v>2014</c:v>
                </c:pt>
                <c:pt idx="2">
                  <c:v>2015</c:v>
                </c:pt>
                <c:pt idx="3">
                  <c:v>2016</c:v>
                </c:pt>
              </c:numCache>
            </c:numRef>
          </c:cat>
          <c:val>
            <c:numRef>
              <c:f>Sheet1!$F$52:$F$55</c:f>
              <c:numCache>
                <c:formatCode>_(* #,##0.00_);_(* \(#,##0.00\);_(* "-"??_);_(@_)</c:formatCode>
                <c:ptCount val="4"/>
                <c:pt idx="0">
                  <c:v>61.25</c:v>
                </c:pt>
                <c:pt idx="1">
                  <c:v>63.75</c:v>
                </c:pt>
                <c:pt idx="2">
                  <c:v>68.75</c:v>
                </c:pt>
                <c:pt idx="3">
                  <c:v>71.25</c:v>
                </c:pt>
              </c:numCache>
            </c:numRef>
          </c:val>
          <c:smooth val="0"/>
        </c:ser>
        <c:dLbls>
          <c:showLegendKey val="0"/>
          <c:showVal val="1"/>
          <c:showCatName val="0"/>
          <c:showSerName val="0"/>
          <c:showPercent val="0"/>
          <c:showBubbleSize val="0"/>
        </c:dLbls>
        <c:marker val="1"/>
        <c:smooth val="0"/>
        <c:axId val="149103360"/>
        <c:axId val="149104896"/>
      </c:lineChart>
      <c:catAx>
        <c:axId val="14910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49104896"/>
        <c:crosses val="autoZero"/>
        <c:auto val="1"/>
        <c:lblAlgn val="ctr"/>
        <c:lblOffset val="100"/>
        <c:noMultiLvlLbl val="0"/>
      </c:catAx>
      <c:valAx>
        <c:axId val="149104896"/>
        <c:scaling>
          <c:orientation val="minMax"/>
        </c:scaling>
        <c:delete val="1"/>
        <c:axPos val="l"/>
        <c:numFmt formatCode="_(* #,##0.00_);_(* \(#,##0.00\);_(* &quot;-&quot;??_);_(@_)" sourceLinked="1"/>
        <c:majorTickMark val="none"/>
        <c:minorTickMark val="none"/>
        <c:tickLblPos val="nextTo"/>
        <c:crossAx val="149103360"/>
        <c:crosses val="autoZero"/>
        <c:crossBetween val="between"/>
        <c:majorUnit val="5"/>
      </c:valAx>
      <c:spPr>
        <a:noFill/>
        <a:ln>
          <a:noFill/>
        </a:ln>
        <a:effectLst/>
      </c:spPr>
    </c:plotArea>
    <c:plotVisOnly val="1"/>
    <c:dispBlanksAs val="gap"/>
    <c:showDLblsOverMax val="0"/>
  </c:chart>
  <c:spPr>
    <a:solidFill>
      <a:schemeClr val="bg1">
        <a:lumMod val="95000"/>
      </a:schemeClr>
    </a:solidFill>
    <a:ln>
      <a:solidFill>
        <a:schemeClr val="bg1">
          <a:lumMod val="85000"/>
        </a:schemeClr>
      </a:solidFill>
    </a:ln>
    <a:effectLst/>
  </c:spPr>
  <c:txPr>
    <a:bodyPr/>
    <a:lstStyle/>
    <a:p>
      <a:pPr>
        <a:defRPr sz="1000">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65ACAB4-CEA7-453C-8F2D-4B29A2CF12AC}" type="datetimeFigureOut">
              <a:rPr lang="en-US" smtClean="0"/>
              <a:pPr/>
              <a:t>12/26/2017</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9F6C91F-7388-45AC-93EB-7AF9EBF26CE3}" type="slidenum">
              <a:rPr lang="en-US" smtClean="0"/>
              <a:pPr/>
              <a:t>‹#›</a:t>
            </a:fld>
            <a:endParaRPr lang="en-US" dirty="0"/>
          </a:p>
        </p:txBody>
      </p:sp>
    </p:spTree>
    <p:extLst>
      <p:ext uri="{BB962C8B-B14F-4D97-AF65-F5344CB8AC3E}">
        <p14:creationId xmlns:p14="http://schemas.microsoft.com/office/powerpoint/2010/main" val="729587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910B787-7F42-45AC-9F06-FB69BBFA2D2C}" type="datetimeFigureOut">
              <a:rPr lang="en-US" smtClean="0"/>
              <a:pPr/>
              <a:t>12/26/2017</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5EEB679-C4A3-4DFF-99DE-7558CEA8D2A2}" type="slidenum">
              <a:rPr lang="en-US" smtClean="0"/>
              <a:pPr/>
              <a:t>‹#›</a:t>
            </a:fld>
            <a:endParaRPr lang="en-US" dirty="0"/>
          </a:p>
        </p:txBody>
      </p:sp>
    </p:spTree>
    <p:extLst>
      <p:ext uri="{BB962C8B-B14F-4D97-AF65-F5344CB8AC3E}">
        <p14:creationId xmlns:p14="http://schemas.microsoft.com/office/powerpoint/2010/main" val="1749742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5EEB679-C4A3-4DFF-99DE-7558CEA8D2A2}" type="slidenum">
              <a:rPr lang="en-US" smtClean="0"/>
              <a:pPr/>
              <a:t>6</a:t>
            </a:fld>
            <a:endParaRPr lang="en-US" dirty="0"/>
          </a:p>
        </p:txBody>
      </p:sp>
    </p:spTree>
    <p:extLst>
      <p:ext uri="{BB962C8B-B14F-4D97-AF65-F5344CB8AC3E}">
        <p14:creationId xmlns:p14="http://schemas.microsoft.com/office/powerpoint/2010/main" val="15297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B679-C4A3-4DFF-99DE-7558CEA8D2A2}" type="slidenum">
              <a:rPr lang="en-US" smtClean="0"/>
              <a:pPr/>
              <a:t>7</a:t>
            </a:fld>
            <a:endParaRPr lang="en-US" dirty="0"/>
          </a:p>
        </p:txBody>
      </p:sp>
    </p:spTree>
    <p:extLst>
      <p:ext uri="{BB962C8B-B14F-4D97-AF65-F5344CB8AC3E}">
        <p14:creationId xmlns:p14="http://schemas.microsoft.com/office/powerpoint/2010/main" val="235549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B679-C4A3-4DFF-99DE-7558CEA8D2A2}" type="slidenum">
              <a:rPr lang="en-US" smtClean="0"/>
              <a:pPr/>
              <a:t>8</a:t>
            </a:fld>
            <a:endParaRPr lang="en-US" dirty="0"/>
          </a:p>
        </p:txBody>
      </p:sp>
    </p:spTree>
    <p:extLst>
      <p:ext uri="{BB962C8B-B14F-4D97-AF65-F5344CB8AC3E}">
        <p14:creationId xmlns:p14="http://schemas.microsoft.com/office/powerpoint/2010/main" val="2926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B679-C4A3-4DFF-99DE-7558CEA8D2A2}" type="slidenum">
              <a:rPr lang="en-US" smtClean="0"/>
              <a:pPr/>
              <a:t>16</a:t>
            </a:fld>
            <a:endParaRPr lang="en-US" dirty="0"/>
          </a:p>
        </p:txBody>
      </p:sp>
    </p:spTree>
    <p:extLst>
      <p:ext uri="{BB962C8B-B14F-4D97-AF65-F5344CB8AC3E}">
        <p14:creationId xmlns:p14="http://schemas.microsoft.com/office/powerpoint/2010/main" val="311970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B679-C4A3-4DFF-99DE-7558CEA8D2A2}" type="slidenum">
              <a:rPr lang="en-US" smtClean="0"/>
              <a:pPr/>
              <a:t>17</a:t>
            </a:fld>
            <a:endParaRPr lang="en-US" dirty="0"/>
          </a:p>
        </p:txBody>
      </p:sp>
    </p:spTree>
    <p:extLst>
      <p:ext uri="{BB962C8B-B14F-4D97-AF65-F5344CB8AC3E}">
        <p14:creationId xmlns:p14="http://schemas.microsoft.com/office/powerpoint/2010/main" val="14207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257302"/>
            <a:ext cx="7772400" cy="1102519"/>
          </a:xfrm>
        </p:spPr>
        <p:txBody>
          <a:bodyPr>
            <a:normAutofit/>
          </a:bodyPr>
          <a:lstStyle>
            <a:lvl1pPr algn="r">
              <a:defRPr sz="2800">
                <a:latin typeface="Lato" panose="020F0502020204030203" pitchFamily="34" charset="0"/>
                <a:ea typeface="Lato" panose="020F0502020204030203" pitchFamily="34" charset="0"/>
                <a:cs typeface="Lato" panose="020F0502020204030203"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2628900"/>
            <a:ext cx="6400800" cy="40005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01EF8-3386-4436-A973-86D95D4A5390}"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5E32AE-24DF-485E-BDF0-2F08D85F0F46}"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80"/>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AFE15-452D-4EE6-96EB-87CA2F1E1171}"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5E32AE-24DF-485E-BDF0-2F08D85F0F46}" type="slidenum">
              <a:rPr lang="en-US" smtClean="0"/>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3400" y="2263378"/>
            <a:ext cx="8229600" cy="536972"/>
          </a:xfrm>
        </p:spPr>
        <p:txBody>
          <a:bodyPr>
            <a:normAutofit/>
          </a:bodyPr>
          <a:lstStyle>
            <a:lvl1pPr algn="ctr" defTabSz="914400" rtl="0" eaLnBrk="1" latinLnBrk="0" hangingPunct="1">
              <a:spcBef>
                <a:spcPct val="0"/>
              </a:spcBef>
              <a:buNone/>
              <a:defRPr lang="en-US" sz="2000" kern="1200" dirty="0">
                <a:solidFill>
                  <a:schemeClr val="bg1"/>
                </a:solidFill>
                <a:latin typeface="Lato "/>
                <a:ea typeface="+mj-ea"/>
                <a:cs typeface="+mj-cs"/>
              </a:defRPr>
            </a:lvl1pPr>
          </a:lstStyle>
          <a:p>
            <a:r>
              <a:rPr lang="en-US" dirty="0"/>
              <a:t>Click to edit Master title style</a:t>
            </a:r>
          </a:p>
        </p:txBody>
      </p:sp>
      <p:pic>
        <p:nvPicPr>
          <p:cNvPr id="4" name="Picture 3">
            <a:extLst>
              <a:ext uri="{FF2B5EF4-FFF2-40B4-BE49-F238E27FC236}">
                <a16:creationId xmlns:a16="http://schemas.microsoft.com/office/drawing/2014/main" xmlns="" id="{0F7C1817-E311-4599-9AA5-286DB149C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9781" y="4547966"/>
            <a:ext cx="1779122" cy="314767"/>
          </a:xfrm>
          <a:prstGeom prst="rect">
            <a:avLst/>
          </a:prstGeom>
        </p:spPr>
      </p:pic>
    </p:spTree>
    <p:extLst>
      <p:ext uri="{BB962C8B-B14F-4D97-AF65-F5344CB8AC3E}">
        <p14:creationId xmlns:p14="http://schemas.microsoft.com/office/powerpoint/2010/main" val="28885762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2200" kern="1200" dirty="0">
                <a:solidFill>
                  <a:schemeClr val="tx1">
                    <a:lumMod val="50000"/>
                    <a:lumOff val="50000"/>
                  </a:schemeClr>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lang="en-US" sz="1600" kern="1200" dirty="0">
                <a:solidFill>
                  <a:srgbClr val="404040"/>
                </a:solidFill>
                <a:latin typeface="+mn-lt"/>
                <a:ea typeface="+mn-ea"/>
                <a:cs typeface="+mn-cs"/>
              </a:defRPr>
            </a:lvl1pPr>
            <a:lvl2pPr>
              <a:defRPr lang="en-US" sz="1400" kern="1200" dirty="0" smtClean="0">
                <a:solidFill>
                  <a:srgbClr val="404040"/>
                </a:solidFill>
                <a:latin typeface="+mn-lt"/>
                <a:ea typeface="+mn-ea"/>
                <a:cs typeface="+mn-cs"/>
              </a:defRPr>
            </a:lvl2pPr>
            <a:lvl4pPr>
              <a:defRPr sz="1400"/>
            </a:lvl4pPr>
            <a:lvl5pPr>
              <a:defRPr sz="1400"/>
            </a:lvl5pPr>
          </a:lstStyle>
          <a:p>
            <a:pPr marL="342900" lvl="0" indent="-342900" algn="l" defTabSz="914400" rtl="0" eaLnBrk="1" latinLnBrk="0" hangingPunct="1">
              <a:lnSpc>
                <a:spcPct val="150000"/>
              </a:lnSpc>
              <a:spcBef>
                <a:spcPct val="20000"/>
              </a:spcBef>
              <a:buClr>
                <a:srgbClr val="0070C0"/>
              </a:buClr>
              <a:buFont typeface="Arial" pitchFamily="34" charset="0"/>
              <a:buChar char="•"/>
              <a:defRPr/>
            </a:pPr>
            <a:r>
              <a:rPr lang="en-US" dirty="0" smtClean="0"/>
              <a:t>Click to edit Master text styles</a:t>
            </a:r>
          </a:p>
          <a:p>
            <a:pPr marL="742950" lvl="1" indent="-342900" algn="l" defTabSz="914400" rtl="0" eaLnBrk="1" latinLnBrk="0" hangingPunct="1">
              <a:lnSpc>
                <a:spcPct val="150000"/>
              </a:lnSpc>
              <a:spcBef>
                <a:spcPct val="20000"/>
              </a:spcBef>
              <a:buClr>
                <a:srgbClr val="0070C0"/>
              </a:buClr>
              <a:buFont typeface="Arial" pitchFamily="34" charset="0"/>
              <a:buChar char="•"/>
              <a:defRPr/>
            </a:pPr>
            <a:r>
              <a:rPr lang="en-US" dirty="0" smtClean="0"/>
              <a:t>Second level</a:t>
            </a:r>
          </a:p>
          <a:p>
            <a:pPr marL="800100" lvl="1" indent="-342900" algn="l" defTabSz="914400" rtl="0" eaLnBrk="1" latinLnBrk="0" hangingPunct="1">
              <a:lnSpc>
                <a:spcPct val="150000"/>
              </a:lnSpc>
              <a:spcBef>
                <a:spcPct val="20000"/>
              </a:spcBef>
              <a:buClr>
                <a:srgbClr val="0070C0"/>
              </a:buClr>
              <a:buFont typeface="Calibri" pitchFamily="34" charset="0"/>
              <a:buChar char="―"/>
              <a:defRPr/>
            </a:pPr>
            <a:r>
              <a:rPr lang="en-US" dirty="0" smtClean="0"/>
              <a:t>Third level</a:t>
            </a:r>
          </a:p>
          <a:p>
            <a:pPr marL="1600200" lvl="3" indent="-342900" algn="l" defTabSz="914400" rtl="0" eaLnBrk="1" latinLnBrk="0" hangingPunct="1">
              <a:lnSpc>
                <a:spcPct val="150000"/>
              </a:lnSpc>
              <a:spcBef>
                <a:spcPct val="20000"/>
              </a:spcBef>
              <a:buClr>
                <a:srgbClr val="0070C0"/>
              </a:buClr>
              <a:buFont typeface="Arial" pitchFamily="34" charset="0"/>
              <a:buChar char="•"/>
              <a:defRPr/>
            </a:pPr>
            <a:r>
              <a:rPr lang="en-US" dirty="0" smtClean="0"/>
              <a:t>Fourth level</a:t>
            </a:r>
          </a:p>
          <a:p>
            <a:pPr marL="2057400" lvl="4" indent="-342900" algn="l" defTabSz="914400" rtl="0" eaLnBrk="1" latinLnBrk="0" hangingPunct="1">
              <a:lnSpc>
                <a:spcPct val="150000"/>
              </a:lnSpc>
              <a:spcBef>
                <a:spcPct val="20000"/>
              </a:spcBef>
              <a:buClr>
                <a:srgbClr val="0070C0"/>
              </a:buClr>
              <a:buFont typeface="Arial" pitchFamily="34" charset="0"/>
              <a:buChar char="•"/>
              <a:defRPr/>
            </a:pPr>
            <a:r>
              <a:rPr lang="en-US" dirty="0" smtClean="0"/>
              <a:t>Fifth level</a:t>
            </a:r>
            <a:endParaRPr lang="en-US" dirty="0"/>
          </a:p>
        </p:txBody>
      </p:sp>
    </p:spTree>
  </p:cSld>
  <p:clrMapOvr>
    <a:masterClrMapping/>
  </p:clrMapOvr>
  <p:transition spd="med">
    <p:fade/>
  </p:transition>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4B910-576D-4456-BAD9-633820539C0B}"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EBA0C2-94CE-4F02-9459-99A8ECD6DB07}" type="datetime1">
              <a:rPr lang="en-US" smtClean="0"/>
              <a:pPr/>
              <a:t>12/26/2017</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99CADA-7CC5-4E2D-8C4A-E2C69B034509}" type="datetime1">
              <a:rPr lang="en-US" smtClean="0"/>
              <a:pPr/>
              <a:t>12/26/2017</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267D3-E101-4735-9D36-4ECB059EFFEA}" type="datetime1">
              <a:rPr lang="en-US" smtClean="0"/>
              <a:pPr/>
              <a:t>12/26/2017</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26E34-2749-45EE-A630-AEB55F400938}" type="datetime1">
              <a:rPr lang="en-US" smtClean="0"/>
              <a:pPr/>
              <a:t>12/26/2017</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91"/>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EBA2E-C502-44B6-8293-DC073FB8E853}" type="datetime1">
              <a:rPr lang="en-US" smtClean="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5E32AE-24DF-485E-BDF0-2F08D85F0F46}"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509C4-3BD0-4118-94D0-38DCD1DDB684}" type="datetime1">
              <a:rPr lang="en-US" smtClean="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5E32AE-24DF-485E-BDF0-2F08D85F0F46}"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399" y="91678"/>
            <a:ext cx="8229600" cy="5369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399" y="9715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108706F-CAE3-477B-9764-97206A69708C}" type="datetime1">
              <a:rPr lang="en-US" smtClean="0"/>
              <a:pPr/>
              <a:t>12/26/2017</a:t>
            </a:fld>
            <a:endParaRPr lang="en-US" dirty="0"/>
          </a:p>
        </p:txBody>
      </p:sp>
      <p:sp>
        <p:nvSpPr>
          <p:cNvPr id="5" name="Footer Placeholder 4"/>
          <p:cNvSpPr>
            <a:spLocks noGrp="1"/>
          </p:cNvSpPr>
          <p:nvPr>
            <p:ph type="ftr" sz="quarter" idx="3"/>
          </p:nvPr>
        </p:nvSpPr>
        <p:spPr>
          <a:xfrm>
            <a:off x="3124202"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3" Type="http://schemas.microsoft.com/office/2007/relationships/hdphoto" Target="../media/hdphoto2.wdp"/><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742950"/>
          </a:xfrm>
          <a:prstGeom prst="rect">
            <a:avLst/>
          </a:prstGeom>
          <a:solidFill>
            <a:schemeClr val="bg2">
              <a:lumMod val="90000"/>
              <a:alpha val="59000"/>
            </a:schemeClr>
          </a:solidFill>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algn="r"/>
            <a:endParaRPr lang="en-US" sz="1600" i="1" dirty="0" smtClean="0">
              <a:solidFill>
                <a:srgbClr val="00808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p:cNvSpPr/>
          <p:nvPr/>
        </p:nvSpPr>
        <p:spPr>
          <a:xfrm>
            <a:off x="0" y="3638550"/>
            <a:ext cx="9144000" cy="1504950"/>
          </a:xfrm>
          <a:prstGeom prst="rect">
            <a:avLst/>
          </a:prstGeom>
          <a:solidFill>
            <a:schemeClr val="bg2">
              <a:lumMod val="90000"/>
              <a:alpha val="59000"/>
            </a:schemeClr>
          </a:solidFill>
          <a:ln w="3175">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r"/>
            <a:r>
              <a:rPr lang="en-US" sz="2800" b="1" dirty="0" smtClean="0">
                <a:solidFill>
                  <a:schemeClr val="tx2"/>
                </a:solidFill>
                <a:latin typeface="Lato" panose="020F0502020204030203" pitchFamily="34" charset="0"/>
                <a:ea typeface="Lato" panose="020F0502020204030203" pitchFamily="34" charset="0"/>
                <a:cs typeface="Lato" panose="020F0502020204030203" pitchFamily="34" charset="0"/>
              </a:rPr>
              <a:t>Dignifying Life with Palliative Care</a:t>
            </a:r>
          </a:p>
          <a:p>
            <a:pPr algn="r"/>
            <a:endParaRPr lang="en-US" sz="1200" b="1" i="1" dirty="0" smtClean="0">
              <a:solidFill>
                <a:schemeClr val="tx2"/>
              </a:solidFill>
              <a:latin typeface="Lato" panose="020F0502020204030203" pitchFamily="34" charset="0"/>
              <a:ea typeface="Lato" panose="020F0502020204030203" pitchFamily="34" charset="0"/>
              <a:cs typeface="Lato" panose="020F0502020204030203" pitchFamily="34" charset="0"/>
            </a:endParaRPr>
          </a:p>
          <a:p>
            <a:pPr algn="r"/>
            <a:endParaRPr lang="en-US" sz="2000" i="1" dirty="0" smtClean="0">
              <a:solidFill>
                <a:schemeClr val="tx2"/>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38550"/>
          </a:xfrm>
          <a:prstGeom prst="rect">
            <a:avLst/>
          </a:prstGeom>
        </p:spPr>
      </p:pic>
    </p:spTree>
    <p:extLst>
      <p:ext uri="{BB962C8B-B14F-4D97-AF65-F5344CB8AC3E}">
        <p14:creationId xmlns:p14="http://schemas.microsoft.com/office/powerpoint/2010/main" val="29247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8600" y="780303"/>
            <a:ext cx="4495800" cy="3817282"/>
          </a:xfrm>
          <a:prstGeom prst="rect">
            <a:avLst/>
          </a:prstGeom>
          <a:solidFill>
            <a:schemeClr val="bg1">
              <a:lumMod val="95000"/>
              <a:alpha val="35000"/>
            </a:schemeClr>
          </a:solid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sp>
        <p:nvSpPr>
          <p:cNvPr id="12" name="TextBox 11"/>
          <p:cNvSpPr txBox="1"/>
          <p:nvPr/>
        </p:nvSpPr>
        <p:spPr>
          <a:xfrm>
            <a:off x="228600" y="147195"/>
            <a:ext cx="8153400" cy="400110"/>
          </a:xfrm>
          <a:prstGeom prst="rect">
            <a:avLst/>
          </a:prstGeom>
          <a:noFill/>
        </p:spPr>
        <p:txBody>
          <a:bodyPr wrap="square" rtlCol="0">
            <a:spAutoFit/>
          </a:bodyPr>
          <a:lstStyle/>
          <a:p>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Let’s Hear it from the Patients/FnF</a:t>
            </a:r>
            <a:endPar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6781800" y="4862214"/>
            <a:ext cx="2339163"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LightCastle Primary Research, 2016-17</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833" r="16667"/>
          <a:stretch/>
        </p:blipFill>
        <p:spPr>
          <a:xfrm>
            <a:off x="5140172" y="1138802"/>
            <a:ext cx="3657600" cy="3291840"/>
          </a:xfrm>
          <a:prstGeom prst="rect">
            <a:avLst/>
          </a:prstGeom>
        </p:spPr>
      </p:pic>
      <p:sp>
        <p:nvSpPr>
          <p:cNvPr id="20" name="Rectangle 19"/>
          <p:cNvSpPr/>
          <p:nvPr/>
        </p:nvSpPr>
        <p:spPr>
          <a:xfrm>
            <a:off x="228600" y="811933"/>
            <a:ext cx="4419600" cy="3970318"/>
          </a:xfrm>
          <a:prstGeom prst="rect">
            <a:avLst/>
          </a:prstGeom>
        </p:spPr>
        <p:txBody>
          <a:bodyPr wrap="square">
            <a:spAutoFit/>
          </a:bodyPr>
          <a:lstStyle/>
          <a:p>
            <a:pPr marL="228600" lvl="0" indent="-228600" algn="just">
              <a:buFont typeface="Wingdings" panose="05000000000000000000" pitchFamily="2" charset="2"/>
              <a:buChar char="§"/>
            </a:pPr>
            <a:r>
              <a:rPr lang="en-US" sz="1200" b="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Case Study 1:</a:t>
            </a:r>
            <a:endParaRPr lang="en-US" sz="1200" b="1" dirty="0">
              <a:solidFill>
                <a:prstClr val="black"/>
              </a:solidFill>
              <a:latin typeface="Lato Light" panose="020F0502020204030203" pitchFamily="34" charset="0"/>
              <a:ea typeface="Lato Light" panose="020F0502020204030203" pitchFamily="34" charset="0"/>
              <a:cs typeface="Lato Light" panose="020F0502020204030203" pitchFamily="34" charset="0"/>
            </a:endParaRPr>
          </a:p>
          <a:p>
            <a:pPr marL="685800" lvl="1" indent="-228600" algn="just">
              <a:buFont typeface="Lato Light" panose="020F0502020204030203" pitchFamily="34" charset="0"/>
              <a:buChar char="–"/>
            </a:pP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Mrs</a:t>
            </a:r>
            <a:r>
              <a:rPr lang="en-US" sz="1200" dirty="0">
                <a:solidFill>
                  <a:prstClr val="black"/>
                </a:solidFill>
                <a:latin typeface="Lato Light" panose="020F0502020204030203" pitchFamily="34" charset="0"/>
                <a:ea typeface="Lato Light" panose="020F0502020204030203" pitchFamily="34" charset="0"/>
                <a:cs typeface="Lato Light" panose="020F0502020204030203" pitchFamily="34" charset="0"/>
              </a:rPr>
              <a:t>. Alvira Begum, aged 78, lost her husband 20 years </a:t>
            </a: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ago, lives </a:t>
            </a:r>
            <a:r>
              <a:rPr lang="en-US" sz="1200" dirty="0">
                <a:solidFill>
                  <a:prstClr val="black"/>
                </a:solidFill>
                <a:latin typeface="Lato Light" panose="020F0502020204030203" pitchFamily="34" charset="0"/>
                <a:ea typeface="Lato Light" panose="020F0502020204030203" pitchFamily="34" charset="0"/>
                <a:cs typeface="Lato Light" panose="020F0502020204030203" pitchFamily="34" charset="0"/>
              </a:rPr>
              <a:t>with her only son and his second </a:t>
            </a: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wife who are extremely busy with their own lives. She has faced </a:t>
            </a:r>
            <a:r>
              <a:rPr lang="en-US" sz="1200" dirty="0">
                <a:solidFill>
                  <a:prstClr val="black"/>
                </a:solidFill>
                <a:latin typeface="Lato Light" panose="020F0502020204030203" pitchFamily="34" charset="0"/>
                <a:ea typeface="Lato Light" panose="020F0502020204030203" pitchFamily="34" charset="0"/>
                <a:cs typeface="Lato Light" panose="020F0502020204030203" pitchFamily="34" charset="0"/>
              </a:rPr>
              <a:t>a </a:t>
            </a:r>
            <a:r>
              <a:rPr lang="en-US" sz="1200" b="1" dirty="0">
                <a:solidFill>
                  <a:prstClr val="black"/>
                </a:solidFill>
                <a:latin typeface="Lato Light" panose="020F0502020204030203" pitchFamily="34" charset="0"/>
                <a:ea typeface="Lato Light" panose="020F0502020204030203" pitchFamily="34" charset="0"/>
                <a:cs typeface="Lato Light" panose="020F0502020204030203" pitchFamily="34" charset="0"/>
              </a:rPr>
              <a:t>chronic pneumonia attack </a:t>
            </a:r>
            <a:r>
              <a:rPr lang="en-US" sz="1200" dirty="0">
                <a:solidFill>
                  <a:prstClr val="black"/>
                </a:solidFill>
                <a:latin typeface="Lato Light" panose="020F0502020204030203" pitchFamily="34" charset="0"/>
                <a:ea typeface="Lato Light" panose="020F0502020204030203" pitchFamily="34" charset="0"/>
                <a:cs typeface="Lato Light" panose="020F0502020204030203" pitchFamily="34" charset="0"/>
              </a:rPr>
              <a:t>quite recently – but there </a:t>
            </a: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was </a:t>
            </a:r>
            <a:r>
              <a:rPr lang="en-US" sz="1200" dirty="0">
                <a:solidFill>
                  <a:prstClr val="black"/>
                </a:solidFill>
                <a:latin typeface="Lato Light" panose="020F0502020204030203" pitchFamily="34" charset="0"/>
                <a:ea typeface="Lato Light" panose="020F0502020204030203" pitchFamily="34" charset="0"/>
                <a:cs typeface="Lato Light" panose="020F0502020204030203" pitchFamily="34" charset="0"/>
              </a:rPr>
              <a:t>nobody to take care of </a:t>
            </a: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her, except for the maid. She has been suffering from bed </a:t>
            </a:r>
            <a:r>
              <a:rPr lang="en-US" sz="1200" dirty="0">
                <a:solidFill>
                  <a:prstClr val="black"/>
                </a:solidFill>
                <a:latin typeface="Lato Light" panose="020F0502020204030203" pitchFamily="34" charset="0"/>
                <a:ea typeface="Lato Light" panose="020F0502020204030203" pitchFamily="34" charset="0"/>
                <a:cs typeface="Lato Light" panose="020F0502020204030203" pitchFamily="34" charset="0"/>
              </a:rPr>
              <a:t>sores and some other critical injuries due to lack of movement and proper </a:t>
            </a: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care. </a:t>
            </a:r>
            <a:r>
              <a:rPr lang="en-US" sz="1200" b="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She knows she’s going to die but she wants to die with dignity.    </a:t>
            </a:r>
            <a:endParaRPr lang="en-US" sz="1200" b="1" dirty="0">
              <a:solidFill>
                <a:prstClr val="black"/>
              </a:solidFill>
              <a:latin typeface="Lato Light" panose="020F0502020204030203" pitchFamily="34" charset="0"/>
              <a:ea typeface="Lato Light" panose="020F0502020204030203" pitchFamily="34" charset="0"/>
              <a:cs typeface="Lato Light" panose="020F0502020204030203" pitchFamily="34" charset="0"/>
            </a:endParaRPr>
          </a:p>
          <a:p>
            <a:pPr marL="685800" lvl="1" indent="-228600" algn="just">
              <a:buFont typeface="Lato Light" panose="020F0502020204030203" pitchFamily="34" charset="0"/>
              <a:buChar char="–"/>
            </a:pPr>
            <a:endParaRPr lang="en-US" sz="1200" dirty="0" smtClean="0">
              <a:latin typeface="Lato Light" panose="020F0502020204030203" pitchFamily="34" charset="0"/>
              <a:ea typeface="Lato Light" panose="020F0502020204030203" pitchFamily="34" charset="0"/>
              <a:cs typeface="Lato Light" panose="020F0502020204030203" pitchFamily="34" charset="0"/>
            </a:endParaRPr>
          </a:p>
          <a:p>
            <a:pPr marL="228600" lvl="0" indent="-228600" algn="just">
              <a:buFont typeface="Wingdings" panose="05000000000000000000" pitchFamily="2" charset="2"/>
              <a:buChar char="§"/>
            </a:pPr>
            <a:r>
              <a:rPr lang="en-US" sz="1200" b="1" dirty="0">
                <a:solidFill>
                  <a:prstClr val="black"/>
                </a:solidFill>
                <a:latin typeface="Lato Light" panose="020F0502020204030203" pitchFamily="34" charset="0"/>
                <a:ea typeface="Lato Light" panose="020F0502020204030203" pitchFamily="34" charset="0"/>
                <a:cs typeface="Lato Light" panose="020F0502020204030203" pitchFamily="34" charset="0"/>
              </a:rPr>
              <a:t>Case Study </a:t>
            </a:r>
            <a:r>
              <a:rPr lang="en-US" sz="1200" b="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2:</a:t>
            </a:r>
            <a:endParaRPr lang="en-US" sz="1200" b="1" dirty="0">
              <a:solidFill>
                <a:prstClr val="black"/>
              </a:solidFill>
              <a:latin typeface="Lato Light" panose="020F0502020204030203" pitchFamily="34" charset="0"/>
              <a:ea typeface="Lato Light" panose="020F0502020204030203" pitchFamily="34" charset="0"/>
              <a:cs typeface="Lato Light" panose="020F0502020204030203" pitchFamily="34" charset="0"/>
            </a:endParaRPr>
          </a:p>
          <a:p>
            <a:pPr marL="685800" lvl="1" indent="-228600" algn="just">
              <a:buFont typeface="Lato Light" panose="020F0502020204030203" pitchFamily="34" charset="0"/>
              <a:buChar char="–"/>
            </a:pP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7 years old Nishat has been diagnosed with </a:t>
            </a:r>
            <a:r>
              <a:rPr lang="en-US" sz="1200" b="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Leukemia. </a:t>
            </a: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She has been in the care center for the last 2 months. She misses her home a lot but she has found new friends here as well. She plays with them whenever she can. </a:t>
            </a:r>
            <a:r>
              <a:rPr lang="en-US" sz="1200" b="1" dirty="0" err="1"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Nishat</a:t>
            </a:r>
            <a:r>
              <a:rPr lang="en-US" sz="1200" b="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 has made many wonderful friends and caring nurses here who often made her smile with funny stories and nice gifts.  </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Rectangle 20"/>
          <p:cNvSpPr/>
          <p:nvPr/>
        </p:nvSpPr>
        <p:spPr>
          <a:xfrm>
            <a:off x="5029200" y="978877"/>
            <a:ext cx="3768572" cy="3451765"/>
          </a:xfrm>
          <a:prstGeom prst="rect">
            <a:avLst/>
          </a:prstGeom>
          <a:solidFill>
            <a:schemeClr val="bg1">
              <a:lumMod val="95000"/>
              <a:alpha val="35000"/>
            </a:schemeClr>
          </a:solid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cxnSp>
        <p:nvCxnSpPr>
          <p:cNvPr id="23" name="Straight Arrow Connector 22"/>
          <p:cNvCxnSpPr>
            <a:stCxn id="22" idx="3"/>
            <a:endCxn id="21" idx="1"/>
          </p:cNvCxnSpPr>
          <p:nvPr/>
        </p:nvCxnSpPr>
        <p:spPr>
          <a:xfrm>
            <a:off x="4724400" y="2688944"/>
            <a:ext cx="304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382000" y="102961"/>
            <a:ext cx="679145" cy="491519"/>
            <a:chOff x="8138746" y="327382"/>
            <a:chExt cx="526745" cy="491519"/>
          </a:xfrm>
        </p:grpSpPr>
        <p:sp>
          <p:nvSpPr>
            <p:cNvPr id="14" name="Rectangle 13">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14</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4060751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147195"/>
            <a:ext cx="8153400" cy="338554"/>
          </a:xfrm>
          <a:prstGeom prst="rect">
            <a:avLst/>
          </a:prstGeom>
          <a:noFill/>
        </p:spPr>
        <p:txBody>
          <a:bodyPr wrap="square" rtlCol="0">
            <a:spAutoFit/>
          </a:bodyPr>
          <a:lstStyle/>
          <a:p>
            <a:r>
              <a:rPr lang="en-US" sz="16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The Competitive Landscape – who is doing what in Palliative Care</a:t>
            </a:r>
            <a:endParaRPr lang="en-US" sz="16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6781800" y="4862214"/>
            <a:ext cx="2339163"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LightCastle Primary Research, 2016-17</a:t>
            </a:r>
          </a:p>
        </p:txBody>
      </p:sp>
      <p:sp>
        <p:nvSpPr>
          <p:cNvPr id="20" name="Rectangle 19"/>
          <p:cNvSpPr/>
          <p:nvPr/>
        </p:nvSpPr>
        <p:spPr>
          <a:xfrm>
            <a:off x="3563112" y="4910486"/>
            <a:ext cx="1828800" cy="276999"/>
          </a:xfrm>
          <a:prstGeom prst="rect">
            <a:avLst/>
          </a:prstGeom>
        </p:spPr>
        <p:txBody>
          <a:bodyPr wrap="square">
            <a:spAutoFit/>
          </a:bodyPr>
          <a:lstStyle/>
          <a:p>
            <a:pPr algn="just"/>
            <a:r>
              <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Capacity Building Facility</a:t>
            </a:r>
          </a:p>
        </p:txBody>
      </p:sp>
      <p:grpSp>
        <p:nvGrpSpPr>
          <p:cNvPr id="13" name="Group 12"/>
          <p:cNvGrpSpPr/>
          <p:nvPr/>
        </p:nvGrpSpPr>
        <p:grpSpPr>
          <a:xfrm>
            <a:off x="8382000" y="79472"/>
            <a:ext cx="679145" cy="369285"/>
            <a:chOff x="8138746" y="327382"/>
            <a:chExt cx="526745" cy="491519"/>
          </a:xfrm>
        </p:grpSpPr>
        <p:sp>
          <p:nvSpPr>
            <p:cNvPr id="14" name="Rectangle 13">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16</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grpSp>
        <p:nvGrpSpPr>
          <p:cNvPr id="7" name="Group 6"/>
          <p:cNvGrpSpPr/>
          <p:nvPr/>
        </p:nvGrpSpPr>
        <p:grpSpPr>
          <a:xfrm>
            <a:off x="838200" y="811933"/>
            <a:ext cx="7278624" cy="4050281"/>
            <a:chOff x="1828800" y="811933"/>
            <a:chExt cx="5486400" cy="3588617"/>
          </a:xfrm>
        </p:grpSpPr>
        <p:cxnSp>
          <p:nvCxnSpPr>
            <p:cNvPr id="4" name="Straight Connector 3"/>
            <p:cNvCxnSpPr/>
            <p:nvPr/>
          </p:nvCxnSpPr>
          <p:spPr>
            <a:xfrm>
              <a:off x="4572000" y="811933"/>
              <a:ext cx="0" cy="3588617"/>
            </a:xfrm>
            <a:prstGeom prst="line">
              <a:avLst/>
            </a:prstGeom>
            <a:ln>
              <a:solidFill>
                <a:srgbClr val="00808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2571750"/>
              <a:ext cx="5486400" cy="0"/>
            </a:xfrm>
            <a:prstGeom prst="line">
              <a:avLst/>
            </a:prstGeom>
            <a:ln>
              <a:solidFill>
                <a:srgbClr val="00808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3726180" y="534934"/>
            <a:ext cx="1524000" cy="276999"/>
          </a:xfrm>
          <a:prstGeom prst="rect">
            <a:avLst/>
          </a:prstGeom>
        </p:spPr>
        <p:txBody>
          <a:bodyPr wrap="square">
            <a:spAutoFit/>
          </a:bodyPr>
          <a:lstStyle/>
          <a:p>
            <a:pPr algn="just"/>
            <a:r>
              <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Care Giving Facility </a:t>
            </a:r>
          </a:p>
        </p:txBody>
      </p:sp>
      <p:sp>
        <p:nvSpPr>
          <p:cNvPr id="18" name="Rectangle 17"/>
          <p:cNvSpPr/>
          <p:nvPr/>
        </p:nvSpPr>
        <p:spPr>
          <a:xfrm>
            <a:off x="89917" y="2567311"/>
            <a:ext cx="734567" cy="461665"/>
          </a:xfrm>
          <a:prstGeom prst="rect">
            <a:avLst/>
          </a:prstGeom>
        </p:spPr>
        <p:txBody>
          <a:bodyPr wrap="square">
            <a:spAutoFit/>
          </a:bodyPr>
          <a:lstStyle/>
          <a:p>
            <a:pPr algn="r"/>
            <a:r>
              <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General Care</a:t>
            </a:r>
          </a:p>
        </p:txBody>
      </p:sp>
      <p:sp>
        <p:nvSpPr>
          <p:cNvPr id="19" name="Rectangle 18"/>
          <p:cNvSpPr/>
          <p:nvPr/>
        </p:nvSpPr>
        <p:spPr>
          <a:xfrm>
            <a:off x="8272272" y="2567311"/>
            <a:ext cx="996695" cy="461665"/>
          </a:xfrm>
          <a:prstGeom prst="rect">
            <a:avLst/>
          </a:prstGeom>
        </p:spPr>
        <p:txBody>
          <a:bodyPr wrap="square">
            <a:spAutoFit/>
          </a:bodyPr>
          <a:lstStyle/>
          <a:p>
            <a:pPr algn="just"/>
            <a:r>
              <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Palliative Care</a:t>
            </a:r>
          </a:p>
        </p:txBody>
      </p:sp>
      <p:sp>
        <p:nvSpPr>
          <p:cNvPr id="24" name="Rectangle 23"/>
          <p:cNvSpPr/>
          <p:nvPr/>
        </p:nvSpPr>
        <p:spPr>
          <a:xfrm>
            <a:off x="7357872" y="1777927"/>
            <a:ext cx="758952" cy="276999"/>
          </a:xfrm>
          <a:prstGeom prst="rect">
            <a:avLst/>
          </a:prstGeom>
          <a:solidFill>
            <a:schemeClr val="accent6"/>
          </a:solidFill>
        </p:spPr>
        <p:txBody>
          <a:bodyPr wrap="square">
            <a:spAutoFit/>
          </a:bodyPr>
          <a:lstStyle/>
          <a:p>
            <a:pPr algn="just"/>
            <a:r>
              <a:rPr lang="en-US" sz="1200"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rPr>
              <a:t>BSMMU</a:t>
            </a:r>
            <a:endParaRPr lang="en-US" sz="1200" i="1"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6532625" y="1770581"/>
            <a:ext cx="553975" cy="276999"/>
          </a:xfrm>
          <a:prstGeom prst="rect">
            <a:avLst/>
          </a:prstGeom>
          <a:solidFill>
            <a:schemeClr val="accent6"/>
          </a:solidFill>
        </p:spPr>
        <p:txBody>
          <a:bodyPr wrap="square">
            <a:spAutoFit/>
          </a:bodyPr>
          <a:lstStyle/>
          <a:p>
            <a:pPr algn="just"/>
            <a:r>
              <a:rPr lang="en-US" sz="1200"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rPr>
              <a:t>DMC</a:t>
            </a:r>
            <a:endParaRPr lang="en-US" sz="1200" i="1"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Rectangle 25"/>
          <p:cNvSpPr/>
          <p:nvPr/>
        </p:nvSpPr>
        <p:spPr>
          <a:xfrm>
            <a:off x="1111758" y="1508017"/>
            <a:ext cx="2238755" cy="461665"/>
          </a:xfrm>
          <a:prstGeom prst="rect">
            <a:avLst/>
          </a:prstGeom>
          <a:solidFill>
            <a:schemeClr val="accent5">
              <a:lumMod val="40000"/>
              <a:lumOff val="60000"/>
            </a:schemeClr>
          </a:solidFill>
        </p:spPr>
        <p:txBody>
          <a:bodyPr wrap="square">
            <a:spAutoFit/>
          </a:bodyPr>
          <a:lstStyle/>
          <a:p>
            <a:pPr algn="ct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Oncology Depts of Apollo, Square and United Hospitals</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Rectangle 26"/>
          <p:cNvSpPr/>
          <p:nvPr/>
        </p:nvSpPr>
        <p:spPr>
          <a:xfrm>
            <a:off x="4890706" y="1770580"/>
            <a:ext cx="1435609" cy="276999"/>
          </a:xfrm>
          <a:prstGeom prst="rect">
            <a:avLst/>
          </a:prstGeom>
          <a:solidFill>
            <a:schemeClr val="accent5">
              <a:lumMod val="40000"/>
              <a:lumOff val="60000"/>
            </a:schemeClr>
          </a:solidFill>
        </p:spPr>
        <p:txBody>
          <a:bodyPr wrap="square">
            <a:spAutoFit/>
          </a:bodyPr>
          <a:lstStyle/>
          <a:p>
            <a:pPr algn="ct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ASHIC Foundation</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Rectangle 27"/>
          <p:cNvSpPr/>
          <p:nvPr/>
        </p:nvSpPr>
        <p:spPr>
          <a:xfrm>
            <a:off x="5540883" y="2106914"/>
            <a:ext cx="2481833" cy="276999"/>
          </a:xfrm>
          <a:prstGeom prst="rect">
            <a:avLst/>
          </a:prstGeom>
          <a:solidFill>
            <a:schemeClr val="accent5">
              <a:lumMod val="40000"/>
              <a:lumOff val="60000"/>
            </a:schemeClr>
          </a:solidFill>
        </p:spPr>
        <p:txBody>
          <a:bodyPr wrap="square">
            <a:spAutoFit/>
          </a:bodyPr>
          <a:lstStyle/>
          <a:p>
            <a:pPr algn="ct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Bangladesh Palliative Care Services</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9" name="Rectangle 28"/>
          <p:cNvSpPr/>
          <p:nvPr/>
        </p:nvSpPr>
        <p:spPr>
          <a:xfrm>
            <a:off x="4747313" y="895150"/>
            <a:ext cx="1729683" cy="461665"/>
          </a:xfrm>
          <a:prstGeom prst="rect">
            <a:avLst/>
          </a:prstGeom>
          <a:solidFill>
            <a:schemeClr val="accent5">
              <a:lumMod val="40000"/>
              <a:lumOff val="60000"/>
            </a:schemeClr>
          </a:solidFill>
        </p:spPr>
        <p:txBody>
          <a:bodyPr wrap="square">
            <a:spAutoFit/>
          </a:bodyPr>
          <a:lstStyle/>
          <a:p>
            <a:pPr algn="ct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Palliative Care Society of Bangladesh</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0" name="Rectangle 29"/>
          <p:cNvSpPr/>
          <p:nvPr/>
        </p:nvSpPr>
        <p:spPr>
          <a:xfrm>
            <a:off x="6308027" y="1425251"/>
            <a:ext cx="1556194" cy="276999"/>
          </a:xfrm>
          <a:prstGeom prst="rect">
            <a:avLst/>
          </a:prstGeom>
          <a:solidFill>
            <a:schemeClr val="accent5">
              <a:lumMod val="40000"/>
              <a:lumOff val="60000"/>
            </a:schemeClr>
          </a:solidFill>
        </p:spPr>
        <p:txBody>
          <a:bodyPr wrap="square">
            <a:spAutoFit/>
          </a:bodyPr>
          <a:lstStyle/>
          <a:p>
            <a:pPr algn="ct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Hospice Bangladesh</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2" name="Rectangle 31"/>
          <p:cNvSpPr/>
          <p:nvPr/>
        </p:nvSpPr>
        <p:spPr>
          <a:xfrm>
            <a:off x="4632961" y="2459589"/>
            <a:ext cx="3261581" cy="276999"/>
          </a:xfrm>
          <a:prstGeom prst="rect">
            <a:avLst/>
          </a:prstGeom>
          <a:solidFill>
            <a:schemeClr val="accent5">
              <a:lumMod val="40000"/>
              <a:lumOff val="60000"/>
            </a:schemeClr>
          </a:solidFill>
        </p:spPr>
        <p:txBody>
          <a:bodyPr wrap="square">
            <a:spAutoFit/>
          </a:bodyPr>
          <a:lstStyle/>
          <a:p>
            <a:pPr algn="ct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Children’s Palliative Care Initiative Bangladesh</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3" name="Rectangle 32"/>
          <p:cNvSpPr/>
          <p:nvPr/>
        </p:nvSpPr>
        <p:spPr>
          <a:xfrm>
            <a:off x="6601534" y="889814"/>
            <a:ext cx="1293008" cy="461665"/>
          </a:xfrm>
          <a:prstGeom prst="rect">
            <a:avLst/>
          </a:prstGeom>
          <a:solidFill>
            <a:schemeClr val="accent5">
              <a:lumMod val="40000"/>
              <a:lumOff val="60000"/>
            </a:schemeClr>
          </a:solidFill>
        </p:spPr>
        <p:txBody>
          <a:bodyPr wrap="square">
            <a:spAutoFit/>
          </a:bodyPr>
          <a:lstStyle/>
          <a:p>
            <a:pPr algn="ct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Momotamoyee Sonargaon</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4" name="Rectangle 33"/>
          <p:cNvSpPr/>
          <p:nvPr/>
        </p:nvSpPr>
        <p:spPr>
          <a:xfrm>
            <a:off x="4533894" y="1450558"/>
            <a:ext cx="1633348" cy="274820"/>
          </a:xfrm>
          <a:prstGeom prst="rect">
            <a:avLst/>
          </a:prstGeom>
          <a:solidFill>
            <a:schemeClr val="accent5">
              <a:lumMod val="40000"/>
              <a:lumOff val="60000"/>
            </a:schemeClr>
          </a:solidFill>
        </p:spPr>
        <p:txBody>
          <a:bodyPr wrap="square">
            <a:spAutoFit/>
          </a:bodyPr>
          <a:lstStyle/>
          <a:p>
            <a:pPr algn="ct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Sajida Foundation</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5" name="Rectangle 34"/>
          <p:cNvSpPr/>
          <p:nvPr/>
        </p:nvSpPr>
        <p:spPr>
          <a:xfrm>
            <a:off x="819533" y="3788789"/>
            <a:ext cx="3352800" cy="276999"/>
          </a:xfrm>
          <a:prstGeom prst="rect">
            <a:avLst/>
          </a:prstGeom>
          <a:solidFill>
            <a:schemeClr val="accent6"/>
          </a:solidFill>
        </p:spPr>
        <p:txBody>
          <a:bodyPr wrap="square">
            <a:spAutoFit/>
          </a:bodyPr>
          <a:lstStyle/>
          <a:p>
            <a:pPr algn="ctr"/>
            <a:r>
              <a:rPr lang="en-US" sz="1200"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rPr>
              <a:t>Bangladesh Nursing and Midwifery Council</a:t>
            </a:r>
            <a:endParaRPr lang="en-US" sz="1200" b="1" i="1"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6" name="Rectangle 35"/>
          <p:cNvSpPr/>
          <p:nvPr/>
        </p:nvSpPr>
        <p:spPr>
          <a:xfrm>
            <a:off x="905255" y="3082099"/>
            <a:ext cx="3352800" cy="276999"/>
          </a:xfrm>
          <a:prstGeom prst="rect">
            <a:avLst/>
          </a:prstGeom>
          <a:solidFill>
            <a:schemeClr val="accent5">
              <a:lumMod val="40000"/>
              <a:lumOff val="60000"/>
            </a:schemeClr>
          </a:solidFill>
        </p:spPr>
        <p:txBody>
          <a:bodyPr wrap="square">
            <a:spAutoFit/>
          </a:bodyPr>
          <a:lstStyle/>
          <a:p>
            <a:pPr algn="ct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Grameen Caledonian College of Nursing</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7" name="Rectangle 36"/>
          <p:cNvSpPr/>
          <p:nvPr/>
        </p:nvSpPr>
        <p:spPr>
          <a:xfrm>
            <a:off x="885389" y="3400547"/>
            <a:ext cx="3352800" cy="276999"/>
          </a:xfrm>
          <a:prstGeom prst="rect">
            <a:avLst/>
          </a:prstGeom>
          <a:solidFill>
            <a:schemeClr val="accent5">
              <a:lumMod val="40000"/>
              <a:lumOff val="60000"/>
            </a:schemeClr>
          </a:solidFill>
        </p:spPr>
        <p:txBody>
          <a:bodyPr wrap="square">
            <a:spAutoFit/>
          </a:bodyPr>
          <a:lstStyle/>
          <a:p>
            <a:pPr algn="ctr"/>
            <a:r>
              <a:rPr lang="en-US" sz="1200"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Holy Family Red Crescent Nursing College</a:t>
            </a: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8" name="Rectangle 37"/>
          <p:cNvSpPr/>
          <p:nvPr/>
        </p:nvSpPr>
        <p:spPr>
          <a:xfrm>
            <a:off x="819533" y="4141447"/>
            <a:ext cx="3352800" cy="276999"/>
          </a:xfrm>
          <a:prstGeom prst="rect">
            <a:avLst/>
          </a:prstGeom>
          <a:solidFill>
            <a:schemeClr val="accent6"/>
          </a:solidFill>
        </p:spPr>
        <p:txBody>
          <a:bodyPr wrap="square">
            <a:spAutoFit/>
          </a:bodyPr>
          <a:lstStyle/>
          <a:p>
            <a:pPr algn="ctr"/>
            <a:r>
              <a:rPr lang="en-US" sz="1200"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rPr>
              <a:t>Other Nursing Colleges and Institutes</a:t>
            </a:r>
            <a:endParaRPr lang="en-US" sz="1200" b="1" i="1"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0" name="Rectangle 39"/>
          <p:cNvSpPr/>
          <p:nvPr/>
        </p:nvSpPr>
        <p:spPr>
          <a:xfrm>
            <a:off x="4820924" y="2935190"/>
            <a:ext cx="3191125" cy="1801185"/>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sp>
        <p:nvSpPr>
          <p:cNvPr id="41" name="Rectangle 40"/>
          <p:cNvSpPr/>
          <p:nvPr/>
        </p:nvSpPr>
        <p:spPr>
          <a:xfrm>
            <a:off x="102369" y="731603"/>
            <a:ext cx="370071" cy="164592"/>
          </a:xfrm>
          <a:prstGeom prst="rect">
            <a:avLst/>
          </a:prstGeom>
          <a:solidFill>
            <a:schemeClr val="accent6"/>
          </a:solidFill>
        </p:spPr>
        <p:txBody>
          <a:bodyPr wrap="square">
            <a:spAutoFit/>
          </a:bodyPr>
          <a:lstStyle/>
          <a:p>
            <a:pPr algn="ctr"/>
            <a:endParaRPr lang="en-US" sz="1200" b="1" i="1"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2" name="Rectangle 41"/>
          <p:cNvSpPr/>
          <p:nvPr/>
        </p:nvSpPr>
        <p:spPr>
          <a:xfrm>
            <a:off x="102369" y="1004903"/>
            <a:ext cx="370071" cy="166579"/>
          </a:xfrm>
          <a:prstGeom prst="rect">
            <a:avLst/>
          </a:prstGeom>
          <a:solidFill>
            <a:schemeClr val="accent5">
              <a:lumMod val="40000"/>
              <a:lumOff val="60000"/>
            </a:schemeClr>
          </a:solidFill>
        </p:spPr>
        <p:txBody>
          <a:bodyPr wrap="square">
            <a:spAutoFit/>
          </a:bodyPr>
          <a:lstStyle/>
          <a:p>
            <a:pPr algn="ct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3" name="Rectangle 42"/>
          <p:cNvSpPr/>
          <p:nvPr/>
        </p:nvSpPr>
        <p:spPr>
          <a:xfrm>
            <a:off x="509014" y="701697"/>
            <a:ext cx="602744" cy="276999"/>
          </a:xfrm>
          <a:prstGeom prst="rect">
            <a:avLst/>
          </a:prstGeom>
        </p:spPr>
        <p:txBody>
          <a:bodyPr wrap="square">
            <a:spAutoFit/>
          </a:bodyPr>
          <a:lstStyle/>
          <a:p>
            <a:pPr algn="just"/>
            <a:r>
              <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Govt.</a:t>
            </a:r>
          </a:p>
        </p:txBody>
      </p:sp>
      <p:sp>
        <p:nvSpPr>
          <p:cNvPr id="44" name="Rectangle 43"/>
          <p:cNvSpPr/>
          <p:nvPr/>
        </p:nvSpPr>
        <p:spPr>
          <a:xfrm>
            <a:off x="499110" y="951969"/>
            <a:ext cx="724662" cy="276999"/>
          </a:xfrm>
          <a:prstGeom prst="rect">
            <a:avLst/>
          </a:prstGeom>
        </p:spPr>
        <p:txBody>
          <a:bodyPr wrap="square">
            <a:spAutoFit/>
          </a:bodyPr>
          <a:lstStyle/>
          <a:p>
            <a:pPr algn="just"/>
            <a:r>
              <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Private</a:t>
            </a:r>
          </a:p>
        </p:txBody>
      </p:sp>
      <p:sp>
        <p:nvSpPr>
          <p:cNvPr id="45" name="Rectangle 44"/>
          <p:cNvSpPr/>
          <p:nvPr/>
        </p:nvSpPr>
        <p:spPr>
          <a:xfrm>
            <a:off x="44587" y="647844"/>
            <a:ext cx="1067171" cy="592279"/>
          </a:xfrm>
          <a:prstGeom prst="rect">
            <a:avLst/>
          </a:prstGeom>
          <a:noFill/>
          <a:ln>
            <a:solidFill>
              <a:schemeClr val="bg1">
                <a:lumMod val="50000"/>
              </a:schemeClr>
            </a:solidFill>
          </a:ln>
        </p:spPr>
        <p:txBody>
          <a:bodyPr wrap="square">
            <a:spAutoFit/>
          </a:bodyPr>
          <a:lstStyle/>
          <a:p>
            <a:pPr algn="ctr"/>
            <a:endPar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6" name="Rectangle 45"/>
          <p:cNvSpPr/>
          <p:nvPr/>
        </p:nvSpPr>
        <p:spPr>
          <a:xfrm>
            <a:off x="6208453" y="3554856"/>
            <a:ext cx="758952" cy="276999"/>
          </a:xfrm>
          <a:prstGeom prst="rect">
            <a:avLst/>
          </a:prstGeom>
          <a:solidFill>
            <a:schemeClr val="accent6"/>
          </a:solidFill>
        </p:spPr>
        <p:txBody>
          <a:bodyPr wrap="square">
            <a:spAutoFit/>
          </a:bodyPr>
          <a:lstStyle/>
          <a:p>
            <a:pPr algn="just"/>
            <a:r>
              <a:rPr lang="en-US" sz="1200"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rPr>
              <a:t>BSMMU</a:t>
            </a:r>
            <a:endParaRPr lang="en-US" sz="1200" i="1"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7" name="Rectangle 46"/>
          <p:cNvSpPr/>
          <p:nvPr/>
        </p:nvSpPr>
        <p:spPr>
          <a:xfrm>
            <a:off x="0" y="534934"/>
            <a:ext cx="9143999" cy="4608565"/>
          </a:xfrm>
          <a:prstGeom prst="rect">
            <a:avLst/>
          </a:prstGeom>
          <a:solidFill>
            <a:schemeClr val="accent4">
              <a:lumMod val="60000"/>
              <a:lumOff val="40000"/>
              <a:alpha val="32000"/>
            </a:schemeClr>
          </a:solidFill>
          <a:ln w="3175">
            <a:solidFill>
              <a:schemeClr val="bg1">
                <a:lumMod val="50000"/>
              </a:schemeClr>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sp>
        <p:nvSpPr>
          <p:cNvPr id="48" name="Rectangle 47"/>
          <p:cNvSpPr/>
          <p:nvPr/>
        </p:nvSpPr>
        <p:spPr>
          <a:xfrm>
            <a:off x="8272272" y="3654258"/>
            <a:ext cx="804566" cy="276999"/>
          </a:xfrm>
          <a:prstGeom prst="rect">
            <a:avLst/>
          </a:prstGeom>
          <a:ln w="28575">
            <a:solidFill>
              <a:srgbClr val="FF0000"/>
            </a:solidFill>
            <a:prstDash val="dash"/>
          </a:ln>
        </p:spPr>
        <p:txBody>
          <a:bodyPr wrap="square">
            <a:spAutoFit/>
          </a:bodyPr>
          <a:lstStyle/>
          <a:p>
            <a:pPr algn="just"/>
            <a:r>
              <a:rPr lang="en-US" sz="1200" b="1" i="1" dirty="0" smtClean="0">
                <a:solidFill>
                  <a:prstClr val="black"/>
                </a:solidFill>
                <a:latin typeface="Lato Light" panose="020F0502020204030203" pitchFamily="34" charset="0"/>
                <a:ea typeface="Lato Light" panose="020F0502020204030203" pitchFamily="34" charset="0"/>
                <a:cs typeface="Lato Light" panose="020F0502020204030203" pitchFamily="34" charset="0"/>
              </a:rPr>
              <a:t>Untapped</a:t>
            </a:r>
          </a:p>
        </p:txBody>
      </p:sp>
      <p:cxnSp>
        <p:nvCxnSpPr>
          <p:cNvPr id="9" name="Straight Arrow Connector 8"/>
          <p:cNvCxnSpPr>
            <a:endCxn id="48" idx="1"/>
          </p:cNvCxnSpPr>
          <p:nvPr/>
        </p:nvCxnSpPr>
        <p:spPr>
          <a:xfrm flipV="1">
            <a:off x="8012049" y="3792758"/>
            <a:ext cx="26022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55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147195"/>
            <a:ext cx="8153400" cy="646331"/>
          </a:xfrm>
          <a:prstGeom prst="rect">
            <a:avLst/>
          </a:prstGeom>
          <a:noFill/>
        </p:spPr>
        <p:txBody>
          <a:bodyPr wrap="square" rtlCol="0">
            <a:spAutoFit/>
          </a:bodyPr>
          <a:lstStyle/>
          <a:p>
            <a:r>
              <a:rPr lang="en-US"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Coordination and Collaboration among Govt., Donors, NGOs, Private Sector will be the Key solution</a:t>
            </a:r>
            <a:endParaRPr lang="en-US"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6781800" y="4862214"/>
            <a:ext cx="2339163"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LightCastle Primary Research, 2017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2949"/>
            <a:ext cx="9144000" cy="4400551"/>
          </a:xfrm>
          <a:prstGeom prst="rect">
            <a:avLst/>
          </a:prstGeom>
        </p:spPr>
      </p:pic>
      <p:sp>
        <p:nvSpPr>
          <p:cNvPr id="3" name="Rectangle 2"/>
          <p:cNvSpPr/>
          <p:nvPr/>
        </p:nvSpPr>
        <p:spPr>
          <a:xfrm>
            <a:off x="304800" y="866293"/>
            <a:ext cx="3279494" cy="1172058"/>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200" dirty="0" smtClean="0">
              <a:latin typeface="Lato Light" panose="020F0502020204030203" pitchFamily="34" charset="0"/>
              <a:ea typeface="Lato Light" panose="020F0502020204030203" pitchFamily="34" charset="0"/>
              <a:cs typeface="Lato Light" panose="020F0502020204030203" pitchFamily="34" charset="0"/>
            </a:endParaRPr>
          </a:p>
          <a:p>
            <a:pPr marL="171450" indent="-171450" algn="r">
              <a:buFontTx/>
              <a:buChar char="-"/>
            </a:pPr>
            <a:r>
              <a:rPr lang="en-US" sz="1200" dirty="0" smtClean="0">
                <a:latin typeface="Lato Light" panose="020F0502020204030203" pitchFamily="34" charset="0"/>
                <a:ea typeface="Lato Light" panose="020F0502020204030203" pitchFamily="34" charset="0"/>
                <a:cs typeface="Lato Light" panose="020F0502020204030203" pitchFamily="34" charset="0"/>
              </a:rPr>
              <a:t>Palliative care </a:t>
            </a:r>
            <a:r>
              <a:rPr lang="en-US" sz="1200" b="1" dirty="0" smtClean="0">
                <a:latin typeface="Lato Light" panose="020F0502020204030203" pitchFamily="34" charset="0"/>
                <a:ea typeface="Lato Light" panose="020F0502020204030203" pitchFamily="34" charset="0"/>
                <a:cs typeface="Lato Light" panose="020F0502020204030203" pitchFamily="34" charset="0"/>
              </a:rPr>
              <a:t>to be included in the national health plan, policies</a:t>
            </a:r>
            <a:r>
              <a:rPr lang="en-US" sz="1200" dirty="0" smtClean="0">
                <a:latin typeface="Lato Light" panose="020F0502020204030203" pitchFamily="34" charset="0"/>
                <a:ea typeface="Lato Light" panose="020F0502020204030203" pitchFamily="34" charset="0"/>
                <a:cs typeface="Lato Light" panose="020F0502020204030203" pitchFamily="34" charset="0"/>
              </a:rPr>
              <a:t> and related regulations</a:t>
            </a:r>
          </a:p>
          <a:p>
            <a:pPr marL="171450" indent="-171450" algn="r">
              <a:buFontTx/>
              <a:buChar char="-"/>
            </a:pPr>
            <a:r>
              <a:rPr lang="en-US" sz="1200" b="1" dirty="0" smtClean="0">
                <a:latin typeface="Lato Light" panose="020F0502020204030203" pitchFamily="34" charset="0"/>
                <a:ea typeface="Lato Light" panose="020F0502020204030203" pitchFamily="34" charset="0"/>
                <a:cs typeface="Lato Light" panose="020F0502020204030203" pitchFamily="34" charset="0"/>
              </a:rPr>
              <a:t>Awareness raising</a:t>
            </a:r>
            <a:r>
              <a:rPr lang="en-US" sz="1200" dirty="0" smtClean="0">
                <a:latin typeface="Lato Light" panose="020F0502020204030203" pitchFamily="34" charset="0"/>
                <a:ea typeface="Lato Light" panose="020F0502020204030203" pitchFamily="34" charset="0"/>
                <a:cs typeface="Lato Light" panose="020F0502020204030203" pitchFamily="34" charset="0"/>
              </a:rPr>
              <a:t> among the policy makers, regulators and make a connection with NGOs in order to culminate coordinated efforts</a:t>
            </a:r>
          </a:p>
        </p:txBody>
      </p:sp>
      <p:grpSp>
        <p:nvGrpSpPr>
          <p:cNvPr id="4" name="Group 3"/>
          <p:cNvGrpSpPr/>
          <p:nvPr/>
        </p:nvGrpSpPr>
        <p:grpSpPr>
          <a:xfrm>
            <a:off x="0" y="3321393"/>
            <a:ext cx="3848100" cy="1822107"/>
            <a:chOff x="0" y="3321393"/>
            <a:chExt cx="3848100" cy="1822107"/>
          </a:xfrm>
        </p:grpSpPr>
        <p:sp>
          <p:nvSpPr>
            <p:cNvPr id="15" name="Rectangle 14"/>
            <p:cNvSpPr/>
            <p:nvPr/>
          </p:nvSpPr>
          <p:spPr>
            <a:xfrm>
              <a:off x="0" y="3321393"/>
              <a:ext cx="2362200" cy="1743907"/>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 name="Rectangle 15"/>
            <p:cNvSpPr/>
            <p:nvPr/>
          </p:nvSpPr>
          <p:spPr>
            <a:xfrm>
              <a:off x="152400" y="3399593"/>
              <a:ext cx="2362200" cy="1743907"/>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Rectangle 16"/>
            <p:cNvSpPr/>
            <p:nvPr/>
          </p:nvSpPr>
          <p:spPr>
            <a:xfrm>
              <a:off x="1485900" y="4625716"/>
              <a:ext cx="2362200" cy="315157"/>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4" name="Rectangle 13"/>
          <p:cNvSpPr/>
          <p:nvPr/>
        </p:nvSpPr>
        <p:spPr>
          <a:xfrm>
            <a:off x="65108" y="4108710"/>
            <a:ext cx="4267200" cy="710514"/>
          </a:xfrm>
          <a:prstGeom prst="rect">
            <a:avLst/>
          </a:prstGeom>
          <a:noFill/>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r>
              <a:rPr lang="en-US" sz="1200" dirty="0">
                <a:latin typeface="Lato Light" panose="020F0502020204030203" pitchFamily="34" charset="0"/>
                <a:ea typeface="Lato Light" panose="020F0502020204030203" pitchFamily="34" charset="0"/>
                <a:cs typeface="Lato Light" panose="020F0502020204030203" pitchFamily="34" charset="0"/>
              </a:rPr>
              <a:t>Incorporation of changes in policies to </a:t>
            </a:r>
            <a:r>
              <a:rPr lang="en-US" sz="1200" b="1" dirty="0">
                <a:latin typeface="Lato Light" panose="020F0502020204030203" pitchFamily="34" charset="0"/>
                <a:ea typeface="Lato Light" panose="020F0502020204030203" pitchFamily="34" charset="0"/>
                <a:cs typeface="Lato Light" panose="020F0502020204030203" pitchFamily="34" charset="0"/>
              </a:rPr>
              <a:t>accommodate import and distribution of essential </a:t>
            </a:r>
            <a:r>
              <a:rPr lang="en-US" sz="1200" b="1" dirty="0" smtClean="0">
                <a:latin typeface="Lato Light" panose="020F0502020204030203" pitchFamily="34" charset="0"/>
                <a:ea typeface="Lato Light" panose="020F0502020204030203" pitchFamily="34" charset="0"/>
                <a:cs typeface="Lato Light" panose="020F0502020204030203" pitchFamily="34" charset="0"/>
              </a:rPr>
              <a:t>drugs</a:t>
            </a:r>
          </a:p>
          <a:p>
            <a:pPr marL="171450" indent="-171450" algn="r">
              <a:buFontTx/>
              <a:buChar char="-"/>
            </a:pPr>
            <a:r>
              <a:rPr lang="en-US" sz="1200" dirty="0" smtClean="0">
                <a:latin typeface="Lato Light" panose="020F0502020204030203" pitchFamily="34" charset="0"/>
                <a:ea typeface="Lato Light" panose="020F0502020204030203" pitchFamily="34" charset="0"/>
                <a:cs typeface="Lato Light" panose="020F0502020204030203" pitchFamily="34" charset="0"/>
              </a:rPr>
              <a:t>Capacity building in order to train healthcare professionals on </a:t>
            </a:r>
            <a:r>
              <a:rPr lang="en-US" sz="1200" b="1" dirty="0" smtClean="0">
                <a:latin typeface="Lato Light" panose="020F0502020204030203" pitchFamily="34" charset="0"/>
                <a:ea typeface="Lato Light" panose="020F0502020204030203" pitchFamily="34" charset="0"/>
                <a:cs typeface="Lato Light" panose="020F0502020204030203" pitchFamily="34" charset="0"/>
              </a:rPr>
              <a:t>appropriate use of these drugs</a:t>
            </a:r>
            <a:endParaRPr lang="en-US" sz="1200" b="1"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p:cNvGrpSpPr/>
          <p:nvPr/>
        </p:nvGrpSpPr>
        <p:grpSpPr>
          <a:xfrm>
            <a:off x="5270157" y="739935"/>
            <a:ext cx="3790988" cy="1474199"/>
            <a:chOff x="5270157" y="739935"/>
            <a:chExt cx="3790988" cy="1474199"/>
          </a:xfrm>
        </p:grpSpPr>
        <p:grpSp>
          <p:nvGrpSpPr>
            <p:cNvPr id="18" name="Group 17"/>
            <p:cNvGrpSpPr/>
            <p:nvPr/>
          </p:nvGrpSpPr>
          <p:grpSpPr>
            <a:xfrm>
              <a:off x="5270157" y="739935"/>
              <a:ext cx="3657600" cy="1298415"/>
              <a:chOff x="0" y="3321393"/>
              <a:chExt cx="3657600" cy="2211457"/>
            </a:xfrm>
          </p:grpSpPr>
          <p:sp>
            <p:nvSpPr>
              <p:cNvPr id="19" name="Rectangle 18"/>
              <p:cNvSpPr/>
              <p:nvPr/>
            </p:nvSpPr>
            <p:spPr>
              <a:xfrm>
                <a:off x="0" y="3321393"/>
                <a:ext cx="2362200" cy="1743907"/>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Rectangle 19"/>
              <p:cNvSpPr/>
              <p:nvPr/>
            </p:nvSpPr>
            <p:spPr>
              <a:xfrm>
                <a:off x="152400" y="3399592"/>
                <a:ext cx="3505200" cy="1918578"/>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Rectangle 20"/>
              <p:cNvSpPr/>
              <p:nvPr/>
            </p:nvSpPr>
            <p:spPr>
              <a:xfrm>
                <a:off x="723899" y="5196540"/>
                <a:ext cx="2692743" cy="336310"/>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2" name="Rectangle 21"/>
            <p:cNvSpPr/>
            <p:nvPr/>
          </p:nvSpPr>
          <p:spPr>
            <a:xfrm>
              <a:off x="6368402" y="2016676"/>
              <a:ext cx="2692743" cy="197458"/>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3" name="Rectangle 22"/>
          <p:cNvSpPr/>
          <p:nvPr/>
        </p:nvSpPr>
        <p:spPr>
          <a:xfrm>
            <a:off x="4762500" y="1023036"/>
            <a:ext cx="4267200" cy="710514"/>
          </a:xfrm>
          <a:prstGeom prst="rect">
            <a:avLst/>
          </a:prstGeom>
          <a:noFill/>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Tx/>
              <a:buChar char="-"/>
            </a:pPr>
            <a:r>
              <a:rPr lang="en-US" sz="1200" dirty="0">
                <a:latin typeface="Lato Light" panose="020F0502020204030203" pitchFamily="34" charset="0"/>
                <a:ea typeface="Lato Light" panose="020F0502020204030203" pitchFamily="34" charset="0"/>
                <a:cs typeface="Lato Light" panose="020F0502020204030203" pitchFamily="34" charset="0"/>
              </a:rPr>
              <a:t>Incorporation of </a:t>
            </a:r>
            <a:r>
              <a:rPr lang="en-US" sz="1200" dirty="0" smtClean="0">
                <a:latin typeface="Lato Light" panose="020F0502020204030203" pitchFamily="34" charset="0"/>
                <a:ea typeface="Lato Light" panose="020F0502020204030203" pitchFamily="34" charset="0"/>
                <a:cs typeface="Lato Light" panose="020F0502020204030203" pitchFamily="34" charset="0"/>
              </a:rPr>
              <a:t>Palliative care as a separate discipline to be made in the</a:t>
            </a:r>
            <a:r>
              <a:rPr lang="en-US" sz="1200" b="1" dirty="0" smtClean="0">
                <a:latin typeface="Lato Light" panose="020F0502020204030203" pitchFamily="34" charset="0"/>
                <a:ea typeface="Lato Light" panose="020F0502020204030203" pitchFamily="34" charset="0"/>
                <a:cs typeface="Lato Light" panose="020F0502020204030203" pitchFamily="34" charset="0"/>
              </a:rPr>
              <a:t> national curriculum of nursing colleges and healthcare institutions</a:t>
            </a:r>
          </a:p>
          <a:p>
            <a:pPr marL="171450" indent="-171450">
              <a:buFontTx/>
              <a:buChar char="-"/>
            </a:pPr>
            <a:endParaRPr lang="en-US" sz="1200" b="1"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25" name="Group 24"/>
          <p:cNvGrpSpPr/>
          <p:nvPr/>
        </p:nvGrpSpPr>
        <p:grpSpPr>
          <a:xfrm>
            <a:off x="5994055" y="3612739"/>
            <a:ext cx="2933701" cy="1474199"/>
            <a:chOff x="5270157" y="739935"/>
            <a:chExt cx="3790988" cy="1474199"/>
          </a:xfrm>
        </p:grpSpPr>
        <p:grpSp>
          <p:nvGrpSpPr>
            <p:cNvPr id="26" name="Group 25"/>
            <p:cNvGrpSpPr/>
            <p:nvPr/>
          </p:nvGrpSpPr>
          <p:grpSpPr>
            <a:xfrm>
              <a:off x="5270157" y="739935"/>
              <a:ext cx="3657600" cy="1298415"/>
              <a:chOff x="0" y="3321393"/>
              <a:chExt cx="3657600" cy="2211457"/>
            </a:xfrm>
          </p:grpSpPr>
          <p:sp>
            <p:nvSpPr>
              <p:cNvPr id="28" name="Rectangle 27"/>
              <p:cNvSpPr/>
              <p:nvPr/>
            </p:nvSpPr>
            <p:spPr>
              <a:xfrm>
                <a:off x="0" y="3321393"/>
                <a:ext cx="2362200" cy="1743907"/>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 name="Rectangle 28"/>
              <p:cNvSpPr/>
              <p:nvPr/>
            </p:nvSpPr>
            <p:spPr>
              <a:xfrm>
                <a:off x="0" y="3399592"/>
                <a:ext cx="3657600" cy="1998929"/>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0" name="Rectangle 29"/>
              <p:cNvSpPr/>
              <p:nvPr/>
            </p:nvSpPr>
            <p:spPr>
              <a:xfrm>
                <a:off x="723899" y="5196540"/>
                <a:ext cx="2692743" cy="336310"/>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7" name="Rectangle 26"/>
            <p:cNvSpPr/>
            <p:nvPr/>
          </p:nvSpPr>
          <p:spPr>
            <a:xfrm>
              <a:off x="6368402" y="2016676"/>
              <a:ext cx="2692743" cy="197458"/>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lgn="r">
                <a:buFontTx/>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4" name="Rectangle 23"/>
          <p:cNvSpPr/>
          <p:nvPr/>
        </p:nvSpPr>
        <p:spPr>
          <a:xfrm>
            <a:off x="5778866" y="3417095"/>
            <a:ext cx="3045666" cy="798895"/>
          </a:xfrm>
          <a:prstGeom prst="rect">
            <a:avLst/>
          </a:prstGeom>
          <a:noFill/>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marL="171450" indent="-171450">
              <a:buFontTx/>
              <a:buChar char="-"/>
            </a:pPr>
            <a:r>
              <a:rPr lang="en-US" sz="1200" b="1" dirty="0" smtClean="0">
                <a:latin typeface="Lato Light" panose="020F0502020204030203" pitchFamily="34" charset="0"/>
                <a:ea typeface="Lato Light" panose="020F0502020204030203" pitchFamily="34" charset="0"/>
                <a:cs typeface="Lato Light" panose="020F0502020204030203" pitchFamily="34" charset="0"/>
              </a:rPr>
              <a:t>Allocate more budget</a:t>
            </a:r>
            <a:r>
              <a:rPr lang="en-US" sz="1200" dirty="0" smtClean="0">
                <a:latin typeface="Lato Light" panose="020F0502020204030203" pitchFamily="34" charset="0"/>
                <a:ea typeface="Lato Light" panose="020F0502020204030203" pitchFamily="34" charset="0"/>
                <a:cs typeface="Lato Light" panose="020F0502020204030203" pitchFamily="34" charset="0"/>
              </a:rPr>
              <a:t> for public health</a:t>
            </a:r>
          </a:p>
          <a:p>
            <a:pPr marL="171450" indent="-171450">
              <a:buFontTx/>
              <a:buChar char="-"/>
            </a:pPr>
            <a:r>
              <a:rPr lang="en-US" sz="1200" b="1" dirty="0">
                <a:latin typeface="Lato Light" panose="020F0502020204030203" pitchFamily="34" charset="0"/>
                <a:ea typeface="Lato Light" panose="020F0502020204030203" pitchFamily="34" charset="0"/>
                <a:cs typeface="Lato Light" panose="020F0502020204030203" pitchFamily="34" charset="0"/>
              </a:rPr>
              <a:t>Establish new </a:t>
            </a:r>
            <a:r>
              <a:rPr lang="en-US" sz="1200" dirty="0">
                <a:latin typeface="Lato Light" panose="020F0502020204030203" pitchFamily="34" charset="0"/>
                <a:ea typeface="Lato Light" panose="020F0502020204030203" pitchFamily="34" charset="0"/>
                <a:cs typeface="Lato Light" panose="020F0502020204030203" pitchFamily="34" charset="0"/>
              </a:rPr>
              <a:t>nursing colleges and institutes</a:t>
            </a:r>
          </a:p>
          <a:p>
            <a:pPr marL="171450" indent="-171450">
              <a:buFontTx/>
              <a:buChar char="-"/>
            </a:pPr>
            <a:r>
              <a:rPr lang="en-US" sz="1200" dirty="0" smtClean="0">
                <a:latin typeface="Lato Light" panose="020F0502020204030203" pitchFamily="34" charset="0"/>
                <a:ea typeface="Lato Light" panose="020F0502020204030203" pitchFamily="34" charset="0"/>
                <a:cs typeface="Lato Light" panose="020F0502020204030203" pitchFamily="34" charset="0"/>
              </a:rPr>
              <a:t>Hospitals to build</a:t>
            </a:r>
            <a:r>
              <a:rPr lang="en-US" sz="1200" b="1" dirty="0" smtClean="0">
                <a:latin typeface="Lato Light" panose="020F0502020204030203" pitchFamily="34" charset="0"/>
                <a:ea typeface="Lato Light" panose="020F0502020204030203" pitchFamily="34" charset="0"/>
                <a:cs typeface="Lato Light" panose="020F0502020204030203" pitchFamily="34" charset="0"/>
              </a:rPr>
              <a:t> own knowledge centers</a:t>
            </a:r>
          </a:p>
          <a:p>
            <a:pPr marL="171450" indent="-171450">
              <a:buFontTx/>
              <a:buChar char="-"/>
            </a:pPr>
            <a:r>
              <a:rPr lang="en-US" sz="1200" dirty="0" smtClean="0">
                <a:latin typeface="Lato Light" panose="020F0502020204030203" pitchFamily="34" charset="0"/>
                <a:ea typeface="Lato Light" panose="020F0502020204030203" pitchFamily="34" charset="0"/>
                <a:cs typeface="Lato Light" panose="020F0502020204030203" pitchFamily="34" charset="0"/>
              </a:rPr>
              <a:t>Private sector to come up with </a:t>
            </a:r>
            <a:r>
              <a:rPr lang="en-US" sz="1200" b="1" dirty="0" smtClean="0">
                <a:latin typeface="Lato Light" panose="020F0502020204030203" pitchFamily="34" charset="0"/>
                <a:ea typeface="Lato Light" panose="020F0502020204030203" pitchFamily="34" charset="0"/>
                <a:cs typeface="Lato Light" panose="020F0502020204030203" pitchFamily="34" charset="0"/>
              </a:rPr>
              <a:t>sustainable business models</a:t>
            </a:r>
          </a:p>
          <a:p>
            <a:pPr marL="171450" indent="-171450">
              <a:buFontTx/>
              <a:buChar char="-"/>
            </a:pPr>
            <a:r>
              <a:rPr lang="en-US" sz="1200" dirty="0">
                <a:latin typeface="Lato Light" panose="020F0502020204030203" pitchFamily="34" charset="0"/>
                <a:ea typeface="Lato Light" panose="020F0502020204030203" pitchFamily="34" charset="0"/>
                <a:cs typeface="Lato Light" panose="020F0502020204030203" pitchFamily="34" charset="0"/>
              </a:rPr>
              <a:t>Shift </a:t>
            </a:r>
            <a:r>
              <a:rPr lang="en-US" sz="1200" dirty="0" smtClean="0">
                <a:latin typeface="Lato Light" panose="020F0502020204030203" pitchFamily="34" charset="0"/>
                <a:ea typeface="Lato Light" panose="020F0502020204030203" pitchFamily="34" charset="0"/>
                <a:cs typeface="Lato Light" panose="020F0502020204030203" pitchFamily="34" charset="0"/>
              </a:rPr>
              <a:t>of focus </a:t>
            </a:r>
            <a:r>
              <a:rPr lang="en-US" sz="1200" dirty="0">
                <a:latin typeface="Lato Light" panose="020F0502020204030203" pitchFamily="34" charset="0"/>
                <a:ea typeface="Lato Light" panose="020F0502020204030203" pitchFamily="34" charset="0"/>
                <a:cs typeface="Lato Light" panose="020F0502020204030203" pitchFamily="34" charset="0"/>
              </a:rPr>
              <a:t>from </a:t>
            </a:r>
            <a:r>
              <a:rPr lang="en-US" sz="1200" b="1" dirty="0">
                <a:latin typeface="Lato Light" panose="020F0502020204030203" pitchFamily="34" charset="0"/>
                <a:ea typeface="Lato Light" panose="020F0502020204030203" pitchFamily="34" charset="0"/>
                <a:cs typeface="Lato Light" panose="020F0502020204030203" pitchFamily="34" charset="0"/>
              </a:rPr>
              <a:t>urban to rural </a:t>
            </a:r>
            <a:r>
              <a:rPr lang="en-US" sz="1200" b="1" dirty="0" smtClean="0">
                <a:latin typeface="Lato Light" panose="020F0502020204030203" pitchFamily="34" charset="0"/>
                <a:ea typeface="Lato Light" panose="020F0502020204030203" pitchFamily="34" charset="0"/>
                <a:cs typeface="Lato Light" panose="020F0502020204030203" pitchFamily="34" charset="0"/>
              </a:rPr>
              <a:t>areas</a:t>
            </a:r>
            <a:endParaRPr lang="en-US" sz="1200" b="1"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2" name="Group 31"/>
          <p:cNvGrpSpPr/>
          <p:nvPr/>
        </p:nvGrpSpPr>
        <p:grpSpPr>
          <a:xfrm>
            <a:off x="8382000" y="102961"/>
            <a:ext cx="679145" cy="491519"/>
            <a:chOff x="8138746" y="327382"/>
            <a:chExt cx="526745" cy="491519"/>
          </a:xfrm>
        </p:grpSpPr>
        <p:sp>
          <p:nvSpPr>
            <p:cNvPr id="33" name="Rectangle 32">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18</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 y="758499"/>
            <a:ext cx="9143999" cy="4383367"/>
          </a:xfrm>
          <a:prstGeom prst="rect">
            <a:avLst/>
          </a:prstGeom>
        </p:spPr>
      </p:pic>
    </p:spTree>
    <p:extLst>
      <p:ext uri="{BB962C8B-B14F-4D97-AF65-F5344CB8AC3E}">
        <p14:creationId xmlns:p14="http://schemas.microsoft.com/office/powerpoint/2010/main" val="1811975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147195"/>
            <a:ext cx="8153400" cy="400110"/>
          </a:xfrm>
          <a:prstGeom prst="rect">
            <a:avLst/>
          </a:prstGeom>
          <a:noFill/>
        </p:spPr>
        <p:txBody>
          <a:bodyPr wrap="square" rtlCol="0">
            <a:spAutoFit/>
          </a:bodyPr>
          <a:lstStyle/>
          <a:p>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WHO Model</a:t>
            </a:r>
            <a:endPar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42950"/>
            <a:ext cx="1828800" cy="18288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38" t="6478" r="6478" b="9311"/>
          <a:stretch/>
        </p:blipFill>
        <p:spPr>
          <a:xfrm>
            <a:off x="2651861" y="941480"/>
            <a:ext cx="1447800" cy="1429851"/>
          </a:xfrm>
          <a:prstGeom prst="ellipse">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349" y="923529"/>
            <a:ext cx="1447801" cy="14478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819150"/>
            <a:ext cx="1839462" cy="1725574"/>
          </a:xfrm>
          <a:prstGeom prst="rect">
            <a:avLst/>
          </a:prstGeom>
        </p:spPr>
      </p:pic>
      <p:sp>
        <p:nvSpPr>
          <p:cNvPr id="15" name="Rectangle 14"/>
          <p:cNvSpPr/>
          <p:nvPr/>
        </p:nvSpPr>
        <p:spPr>
          <a:xfrm>
            <a:off x="0" y="2571750"/>
            <a:ext cx="2428763" cy="707886"/>
          </a:xfrm>
          <a:prstGeom prst="rect">
            <a:avLst/>
          </a:prstGeom>
        </p:spPr>
        <p:txBody>
          <a:bodyPr wrap="square">
            <a:spAutoFit/>
          </a:bodyPr>
          <a:lstStyle/>
          <a:p>
            <a:pPr algn="ctr"/>
            <a:r>
              <a:rPr lang="en-US" sz="2000" b="1" i="1" dirty="0" smtClean="0">
                <a:solidFill>
                  <a:srgbClr val="00C5C0"/>
                </a:solidFill>
                <a:latin typeface="Lato Light" panose="020F0502020204030203" pitchFamily="34" charset="0"/>
                <a:ea typeface="Lato Light" panose="020F0502020204030203" pitchFamily="34" charset="0"/>
                <a:cs typeface="Lato Light" panose="020F0502020204030203" pitchFamily="34" charset="0"/>
              </a:rPr>
              <a:t>Policy </a:t>
            </a:r>
          </a:p>
          <a:p>
            <a:pPr algn="ctr"/>
            <a:r>
              <a:rPr lang="en-US" sz="2000" b="1" i="1" dirty="0" smtClean="0">
                <a:solidFill>
                  <a:srgbClr val="00C5C0"/>
                </a:solidFill>
                <a:latin typeface="Lato Light" panose="020F0502020204030203" pitchFamily="34" charset="0"/>
                <a:ea typeface="Lato Light" panose="020F0502020204030203" pitchFamily="34" charset="0"/>
                <a:cs typeface="Lato Light" panose="020F0502020204030203" pitchFamily="34" charset="0"/>
              </a:rPr>
              <a:t>Advocacy</a:t>
            </a:r>
            <a:r>
              <a:rPr lang="en-US" sz="2000" b="1" i="1" dirty="0" smtClean="0">
                <a:solidFill>
                  <a:schemeClr val="accent5"/>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16" name="Rectangle 15"/>
          <p:cNvSpPr/>
          <p:nvPr/>
        </p:nvSpPr>
        <p:spPr>
          <a:xfrm>
            <a:off x="2432898" y="2571750"/>
            <a:ext cx="1834302" cy="892552"/>
          </a:xfrm>
          <a:prstGeom prst="rect">
            <a:avLst/>
          </a:prstGeom>
        </p:spPr>
        <p:txBody>
          <a:bodyPr wrap="square">
            <a:spAutoFit/>
          </a:bodyPr>
          <a:lstStyle/>
          <a:p>
            <a:pPr algn="ctr"/>
            <a:r>
              <a:rPr lang="en-US" sz="2000" b="1" i="1" dirty="0" smtClean="0">
                <a:solidFill>
                  <a:srgbClr val="00C5C0"/>
                </a:solidFill>
                <a:latin typeface="Lato Light" panose="020F0502020204030203" pitchFamily="34" charset="0"/>
                <a:ea typeface="Lato Light" panose="020F0502020204030203" pitchFamily="34" charset="0"/>
                <a:cs typeface="Lato Light" panose="020F0502020204030203" pitchFamily="34" charset="0"/>
              </a:rPr>
              <a:t>Capacity Building</a:t>
            </a:r>
            <a:r>
              <a:rPr lang="en-US" sz="2000" b="1" i="1" dirty="0" smtClean="0">
                <a:solidFill>
                  <a:schemeClr val="accent5"/>
                </a:solidFill>
                <a:latin typeface="Lato Light" panose="020F0502020204030203" pitchFamily="34" charset="0"/>
                <a:ea typeface="Lato Light" panose="020F0502020204030203" pitchFamily="34" charset="0"/>
                <a:cs typeface="Lato Light" panose="020F0502020204030203" pitchFamily="34" charset="0"/>
              </a:rPr>
              <a:t> </a:t>
            </a:r>
          </a:p>
          <a:p>
            <a:pPr algn="ctr"/>
            <a:r>
              <a:rPr lang="en-US" sz="1200" i="1" dirty="0">
                <a:latin typeface="Lato Light" panose="020F0502020204030203" pitchFamily="34" charset="0"/>
                <a:ea typeface="Lato Light" panose="020F0502020204030203" pitchFamily="34" charset="0"/>
                <a:cs typeface="Lato Light" panose="020F0502020204030203" pitchFamily="34" charset="0"/>
              </a:rPr>
              <a:t> </a:t>
            </a:r>
            <a:endParaRPr lang="en-US" sz="1200" i="1" dirty="0" smtClean="0">
              <a:latin typeface="Lato Light" panose="020F0502020204030203" pitchFamily="34" charset="0"/>
              <a:ea typeface="Lato Light" panose="020F0502020204030203" pitchFamily="34" charset="0"/>
              <a:cs typeface="Lato Light" panose="020F0502020204030203" pitchFamily="34" charset="0"/>
            </a:endParaRPr>
          </a:p>
        </p:txBody>
      </p:sp>
      <p:sp>
        <p:nvSpPr>
          <p:cNvPr id="17" name="Rectangle 16"/>
          <p:cNvSpPr/>
          <p:nvPr/>
        </p:nvSpPr>
        <p:spPr>
          <a:xfrm>
            <a:off x="4414098" y="2571750"/>
            <a:ext cx="1834302" cy="1446550"/>
          </a:xfrm>
          <a:prstGeom prst="rect">
            <a:avLst/>
          </a:prstGeom>
        </p:spPr>
        <p:txBody>
          <a:bodyPr wrap="square">
            <a:spAutoFit/>
          </a:bodyPr>
          <a:lstStyle/>
          <a:p>
            <a:pPr algn="ctr"/>
            <a:r>
              <a:rPr lang="en-US" sz="2000" b="1" i="1" dirty="0" smtClean="0">
                <a:solidFill>
                  <a:srgbClr val="00C5C0"/>
                </a:solidFill>
                <a:latin typeface="Lato Light" panose="020F0502020204030203" pitchFamily="34" charset="0"/>
                <a:ea typeface="Lato Light" panose="020F0502020204030203" pitchFamily="34" charset="0"/>
                <a:cs typeface="Lato Light" panose="020F0502020204030203" pitchFamily="34" charset="0"/>
              </a:rPr>
              <a:t>Essential Medicines</a:t>
            </a:r>
            <a:r>
              <a:rPr lang="en-US" sz="2000" b="1" i="1" dirty="0" smtClean="0">
                <a:solidFill>
                  <a:schemeClr val="accent5"/>
                </a:solidFill>
                <a:latin typeface="Lato Light" panose="020F0502020204030203" pitchFamily="34" charset="0"/>
                <a:ea typeface="Lato Light" panose="020F0502020204030203" pitchFamily="34" charset="0"/>
                <a:cs typeface="Lato Light" panose="020F0502020204030203" pitchFamily="34" charset="0"/>
              </a:rPr>
              <a:t> </a:t>
            </a:r>
          </a:p>
          <a:p>
            <a:pPr algn="ctr"/>
            <a:endParaRPr lang="en-US" sz="1200" b="1" i="1" dirty="0" smtClean="0">
              <a:latin typeface="Lato Light" panose="020F0502020204030203" pitchFamily="34" charset="0"/>
              <a:ea typeface="Lato Light" panose="020F0502020204030203" pitchFamily="34" charset="0"/>
              <a:cs typeface="Lato Light" panose="020F0502020204030203" pitchFamily="34" charset="0"/>
            </a:endParaRPr>
          </a:p>
          <a:p>
            <a:pPr algn="ctr"/>
            <a:endParaRPr lang="en-US" sz="1200" b="1" i="1" dirty="0" smtClean="0">
              <a:latin typeface="Lato Light" panose="020F0502020204030203" pitchFamily="34" charset="0"/>
              <a:ea typeface="Lato Light" panose="020F0502020204030203" pitchFamily="34" charset="0"/>
              <a:cs typeface="Lato Light" panose="020F0502020204030203" pitchFamily="34" charset="0"/>
            </a:endParaRPr>
          </a:p>
          <a:p>
            <a:pPr algn="ctr"/>
            <a:endParaRPr lang="en-US" sz="1200" b="1" i="1" dirty="0" smtClean="0">
              <a:latin typeface="Lato Light" panose="020F0502020204030203" pitchFamily="34" charset="0"/>
              <a:ea typeface="Lato Light" panose="020F0502020204030203" pitchFamily="34" charset="0"/>
              <a:cs typeface="Lato Light" panose="020F0502020204030203" pitchFamily="34" charset="0"/>
            </a:endParaRPr>
          </a:p>
          <a:p>
            <a:pPr algn="ctr"/>
            <a:endParaRPr lang="en-US" sz="1200" b="1" i="1" dirty="0" smtClean="0">
              <a:latin typeface="Lato Light" panose="020F0502020204030203" pitchFamily="34" charset="0"/>
              <a:ea typeface="Lato Light" panose="020F0502020204030203" pitchFamily="34" charset="0"/>
              <a:cs typeface="Lato Light" panose="020F0502020204030203" pitchFamily="34" charset="0"/>
            </a:endParaRPr>
          </a:p>
        </p:txBody>
      </p:sp>
      <p:sp>
        <p:nvSpPr>
          <p:cNvPr id="18" name="Rectangle 17"/>
          <p:cNvSpPr/>
          <p:nvPr/>
        </p:nvSpPr>
        <p:spPr>
          <a:xfrm>
            <a:off x="6237396" y="2571750"/>
            <a:ext cx="2883567" cy="707886"/>
          </a:xfrm>
          <a:prstGeom prst="rect">
            <a:avLst/>
          </a:prstGeom>
        </p:spPr>
        <p:txBody>
          <a:bodyPr wrap="square">
            <a:spAutoFit/>
          </a:bodyPr>
          <a:lstStyle/>
          <a:p>
            <a:pPr algn="ctr"/>
            <a:r>
              <a:rPr lang="en-US" sz="2000" b="1" i="1" dirty="0" smtClean="0">
                <a:solidFill>
                  <a:srgbClr val="00C5C0"/>
                </a:solidFill>
                <a:latin typeface="Lato Light" panose="020F0502020204030203" pitchFamily="34" charset="0"/>
                <a:ea typeface="Lato Light" panose="020F0502020204030203" pitchFamily="34" charset="0"/>
                <a:cs typeface="Lato Light" panose="020F0502020204030203" pitchFamily="34" charset="0"/>
              </a:rPr>
              <a:t>Coordination &amp;</a:t>
            </a:r>
          </a:p>
          <a:p>
            <a:pPr algn="ctr"/>
            <a:r>
              <a:rPr lang="en-US" sz="2000" b="1" i="1" dirty="0" smtClean="0">
                <a:solidFill>
                  <a:srgbClr val="00C5C0"/>
                </a:solidFill>
                <a:latin typeface="Lato Light" panose="020F0502020204030203" pitchFamily="34" charset="0"/>
                <a:ea typeface="Lato Light" panose="020F0502020204030203" pitchFamily="34" charset="0"/>
                <a:cs typeface="Lato Light" panose="020F0502020204030203" pitchFamily="34" charset="0"/>
              </a:rPr>
              <a:t>Collaboration</a:t>
            </a:r>
            <a:r>
              <a:rPr lang="en-US" sz="2000" b="1" i="1" dirty="0" smtClean="0">
                <a:solidFill>
                  <a:schemeClr val="accent5"/>
                </a:solidFill>
                <a:latin typeface="Lato Light" panose="020F0502020204030203" pitchFamily="34" charset="0"/>
                <a:ea typeface="Lato Light" panose="020F0502020204030203" pitchFamily="34" charset="0"/>
                <a:cs typeface="Lato Light" panose="020F0502020204030203" pitchFamily="34" charset="0"/>
              </a:rPr>
              <a:t> </a:t>
            </a:r>
          </a:p>
        </p:txBody>
      </p:sp>
      <p:grpSp>
        <p:nvGrpSpPr>
          <p:cNvPr id="19" name="Group 18"/>
          <p:cNvGrpSpPr/>
          <p:nvPr/>
        </p:nvGrpSpPr>
        <p:grpSpPr>
          <a:xfrm>
            <a:off x="8382000" y="102961"/>
            <a:ext cx="679145" cy="491519"/>
            <a:chOff x="8138746" y="327382"/>
            <a:chExt cx="526745" cy="491519"/>
          </a:xfrm>
        </p:grpSpPr>
        <p:sp>
          <p:nvSpPr>
            <p:cNvPr id="20" name="Rectangle 19">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1"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20</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240593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64008" y="488193"/>
            <a:ext cx="2689535" cy="2272533"/>
            <a:chOff x="228600" y="594143"/>
            <a:chExt cx="2689535" cy="2272533"/>
          </a:xfrm>
        </p:grpSpPr>
        <p:grpSp>
          <p:nvGrpSpPr>
            <p:cNvPr id="51" name="Group 50"/>
            <p:cNvGrpSpPr/>
            <p:nvPr/>
          </p:nvGrpSpPr>
          <p:grpSpPr>
            <a:xfrm>
              <a:off x="419773" y="1117437"/>
              <a:ext cx="2401629" cy="1683383"/>
              <a:chOff x="141699" y="3424898"/>
              <a:chExt cx="2401629" cy="1683383"/>
            </a:xfrm>
          </p:grpSpPr>
          <p:grpSp>
            <p:nvGrpSpPr>
              <p:cNvPr id="11" name="Group 10"/>
              <p:cNvGrpSpPr/>
              <p:nvPr/>
            </p:nvGrpSpPr>
            <p:grpSpPr>
              <a:xfrm>
                <a:off x="598900" y="3424898"/>
                <a:ext cx="1528973" cy="972729"/>
                <a:chOff x="1564706" y="3068104"/>
                <a:chExt cx="1528973" cy="972729"/>
              </a:xfrm>
            </p:grpSpPr>
            <p:pic>
              <p:nvPicPr>
                <p:cNvPr id="10" name="Picture 9"/>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51090" y="3068104"/>
                  <a:ext cx="742589" cy="742589"/>
                </a:xfrm>
                <a:prstGeom prst="rect">
                  <a:avLst/>
                </a:prstGeom>
              </p:spPr>
            </p:pic>
            <p:pic>
              <p:nvPicPr>
                <p:cNvPr id="8" name="Picture 7"/>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96792" y="3380674"/>
                  <a:ext cx="660159" cy="660159"/>
                </a:xfrm>
                <a:prstGeom prst="rect">
                  <a:avLst/>
                </a:prstGeom>
              </p:spPr>
            </p:pic>
            <p:pic>
              <p:nvPicPr>
                <p:cNvPr id="9" name="Picture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64706" y="3121419"/>
                  <a:ext cx="578176" cy="578176"/>
                </a:xfrm>
                <a:prstGeom prst="rect">
                  <a:avLst/>
                </a:prstGeom>
              </p:spPr>
            </p:pic>
          </p:grpSp>
          <p:sp>
            <p:nvSpPr>
              <p:cNvPr id="25" name="Rectangle 24"/>
              <p:cNvSpPr/>
              <p:nvPr/>
            </p:nvSpPr>
            <p:spPr>
              <a:xfrm>
                <a:off x="141699" y="4369617"/>
                <a:ext cx="2401629" cy="738664"/>
              </a:xfrm>
              <a:prstGeom prst="rect">
                <a:avLst/>
              </a:prstGeom>
            </p:spPr>
            <p:txBody>
              <a:bodyPr wrap="square">
                <a:spAutoFit/>
              </a:bodyPr>
              <a:lstStyle/>
              <a:p>
                <a:pPr algn="ctr"/>
                <a:r>
                  <a:rPr lang="en-US" sz="1400" i="1" dirty="0">
                    <a:latin typeface="Lato Light" panose="020F0502020204030203" pitchFamily="34" charset="0"/>
                    <a:ea typeface="Lato Light" panose="020F0502020204030203" pitchFamily="34" charset="0"/>
                    <a:cs typeface="Lato Light" panose="020F0502020204030203" pitchFamily="34" charset="0"/>
                  </a:rPr>
                  <a:t>Capacity building of health workforce i.e., doctors, nurses, technologists and other staffs</a:t>
                </a:r>
              </a:p>
            </p:txBody>
          </p:sp>
        </p:grpSp>
        <p:sp>
          <p:nvSpPr>
            <p:cNvPr id="53" name="Rectangle 52"/>
            <p:cNvSpPr/>
            <p:nvPr/>
          </p:nvSpPr>
          <p:spPr>
            <a:xfrm>
              <a:off x="228600" y="665593"/>
              <a:ext cx="2689535" cy="523220"/>
            </a:xfrm>
            <a:prstGeom prst="rect">
              <a:avLst/>
            </a:prstGeom>
          </p:spPr>
          <p:txBody>
            <a:bodyPr wrap="square">
              <a:spAutoFit/>
            </a:bodyPr>
            <a:lstStyle/>
            <a:p>
              <a:pPr algn="ctr"/>
              <a:r>
                <a:rPr lang="en-US" sz="1400" b="1" i="1" dirty="0">
                  <a:solidFill>
                    <a:schemeClr val="accent6">
                      <a:lumMod val="75000"/>
                    </a:schemeClr>
                  </a:solidFill>
                  <a:latin typeface="Lato Light" panose="020F0502020204030203" pitchFamily="34" charset="0"/>
                  <a:ea typeface="Lato Light" panose="020F0502020204030203" pitchFamily="34" charset="0"/>
                  <a:cs typeface="Lato Light" panose="020F0502020204030203" pitchFamily="34" charset="0"/>
                </a:rPr>
                <a:t>Clause 12 of principles of healthcare policy</a:t>
              </a:r>
              <a:endParaRPr lang="en-US" sz="1400" b="1" i="1" dirty="0">
                <a:solidFill>
                  <a:schemeClr val="accent6">
                    <a:lumMod val="75000"/>
                  </a:schemeClr>
                </a:solidFill>
              </a:endParaRPr>
            </a:p>
          </p:txBody>
        </p:sp>
        <p:sp>
          <p:nvSpPr>
            <p:cNvPr id="56" name="Rectangle 55"/>
            <p:cNvSpPr/>
            <p:nvPr/>
          </p:nvSpPr>
          <p:spPr>
            <a:xfrm>
              <a:off x="438282" y="594143"/>
              <a:ext cx="2364610" cy="2272533"/>
            </a:xfrm>
            <a:prstGeom prst="rect">
              <a:avLst/>
            </a:prstGeom>
            <a:no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grpSp>
      <p:grpSp>
        <p:nvGrpSpPr>
          <p:cNvPr id="1033" name="Group 1032"/>
          <p:cNvGrpSpPr/>
          <p:nvPr/>
        </p:nvGrpSpPr>
        <p:grpSpPr>
          <a:xfrm>
            <a:off x="3007838" y="482668"/>
            <a:ext cx="2348697" cy="2272532"/>
            <a:chOff x="2909103" y="209550"/>
            <a:chExt cx="2348697" cy="2272532"/>
          </a:xfrm>
        </p:grpSpPr>
        <p:grpSp>
          <p:nvGrpSpPr>
            <p:cNvPr id="1024" name="Group 1023"/>
            <p:cNvGrpSpPr/>
            <p:nvPr/>
          </p:nvGrpSpPr>
          <p:grpSpPr>
            <a:xfrm>
              <a:off x="2917783" y="312343"/>
              <a:ext cx="2340017" cy="2105071"/>
              <a:chOff x="3237250" y="310478"/>
              <a:chExt cx="2340017" cy="2105071"/>
            </a:xfrm>
          </p:grpSpPr>
          <p:grpSp>
            <p:nvGrpSpPr>
              <p:cNvPr id="27" name="Group 26"/>
              <p:cNvGrpSpPr/>
              <p:nvPr/>
            </p:nvGrpSpPr>
            <p:grpSpPr>
              <a:xfrm>
                <a:off x="3304650" y="699236"/>
                <a:ext cx="2157343" cy="1716313"/>
                <a:chOff x="89487" y="591539"/>
                <a:chExt cx="2157343" cy="1716313"/>
              </a:xfrm>
            </p:grpSpPr>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793" y="591539"/>
                  <a:ext cx="1524000" cy="116066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9487" y="1569188"/>
                  <a:ext cx="2157343" cy="738664"/>
                </a:xfrm>
                <a:prstGeom prst="rect">
                  <a:avLst/>
                </a:prstGeom>
              </p:spPr>
              <p:txBody>
                <a:bodyPr wrap="square">
                  <a:spAutoFit/>
                </a:bodyPr>
                <a:lstStyle/>
                <a:p>
                  <a:pPr algn="ctr"/>
                  <a:r>
                    <a:rPr lang="en-US" sz="1400" i="1" dirty="0">
                      <a:latin typeface="Lato Light" panose="020F0502020204030203" pitchFamily="34" charset="0"/>
                      <a:ea typeface="Lato Light" panose="020F0502020204030203" pitchFamily="34" charset="0"/>
                      <a:cs typeface="Lato Light" panose="020F0502020204030203" pitchFamily="34" charset="0"/>
                    </a:rPr>
                    <a:t>to encourage the citizens to avail all required healthcare services</a:t>
                  </a:r>
                </a:p>
              </p:txBody>
            </p:sp>
          </p:grpSp>
          <p:sp>
            <p:nvSpPr>
              <p:cNvPr id="61" name="Rectangle 60"/>
              <p:cNvSpPr/>
              <p:nvPr/>
            </p:nvSpPr>
            <p:spPr>
              <a:xfrm>
                <a:off x="3237250" y="310478"/>
                <a:ext cx="2340017" cy="523220"/>
              </a:xfrm>
              <a:prstGeom prst="rect">
                <a:avLst/>
              </a:prstGeom>
            </p:spPr>
            <p:txBody>
              <a:bodyPr wrap="square">
                <a:spAutoFit/>
              </a:bodyPr>
              <a:lstStyle/>
              <a:p>
                <a:pPr algn="ctr"/>
                <a:r>
                  <a:rPr lang="en-US" sz="1400" b="1" i="1" dirty="0">
                    <a:solidFill>
                      <a:schemeClr val="accent6">
                        <a:lumMod val="75000"/>
                      </a:schemeClr>
                    </a:solidFill>
                    <a:latin typeface="Lato Light" panose="020F0502020204030203" pitchFamily="34" charset="0"/>
                    <a:ea typeface="Lato Light" panose="020F0502020204030203" pitchFamily="34" charset="0"/>
                    <a:cs typeface="Lato Light" panose="020F0502020204030203" pitchFamily="34" charset="0"/>
                  </a:rPr>
                  <a:t>Clause 3 of specific purpose of national healthcare policy</a:t>
                </a:r>
                <a:endParaRPr lang="en-US" sz="1400" b="1" i="1" dirty="0">
                  <a:solidFill>
                    <a:schemeClr val="accent6">
                      <a:lumMod val="75000"/>
                    </a:schemeClr>
                  </a:solidFill>
                </a:endParaRPr>
              </a:p>
            </p:txBody>
          </p:sp>
        </p:grpSp>
        <p:sp>
          <p:nvSpPr>
            <p:cNvPr id="58" name="Rectangle 57"/>
            <p:cNvSpPr/>
            <p:nvPr/>
          </p:nvSpPr>
          <p:spPr>
            <a:xfrm>
              <a:off x="2909103" y="209550"/>
              <a:ext cx="2342310" cy="2272532"/>
            </a:xfrm>
            <a:prstGeom prst="rect">
              <a:avLst/>
            </a:prstGeom>
            <a:no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grpSp>
      <p:grpSp>
        <p:nvGrpSpPr>
          <p:cNvPr id="1028" name="Group 1027"/>
          <p:cNvGrpSpPr/>
          <p:nvPr/>
        </p:nvGrpSpPr>
        <p:grpSpPr>
          <a:xfrm>
            <a:off x="5627236" y="482668"/>
            <a:ext cx="3249739" cy="2272532"/>
            <a:chOff x="5613845" y="209550"/>
            <a:chExt cx="3249739" cy="2272532"/>
          </a:xfrm>
        </p:grpSpPr>
        <p:grpSp>
          <p:nvGrpSpPr>
            <p:cNvPr id="57" name="Group 56"/>
            <p:cNvGrpSpPr/>
            <p:nvPr/>
          </p:nvGrpSpPr>
          <p:grpSpPr>
            <a:xfrm>
              <a:off x="5633194" y="287649"/>
              <a:ext cx="3230390" cy="2132916"/>
              <a:chOff x="5931898" y="667691"/>
              <a:chExt cx="3230390" cy="2132916"/>
            </a:xfrm>
          </p:grpSpPr>
          <p:grpSp>
            <p:nvGrpSpPr>
              <p:cNvPr id="29" name="Group 28"/>
              <p:cNvGrpSpPr/>
              <p:nvPr/>
            </p:nvGrpSpPr>
            <p:grpSpPr>
              <a:xfrm>
                <a:off x="5931898" y="1311298"/>
                <a:ext cx="3230390" cy="1489309"/>
                <a:chOff x="5280059" y="2155062"/>
                <a:chExt cx="3230390" cy="1489309"/>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4254" y="2155062"/>
                  <a:ext cx="914400" cy="730504"/>
                </a:xfrm>
                <a:prstGeom prst="rect">
                  <a:avLst/>
                </a:prstGeom>
              </p:spPr>
            </p:pic>
            <p:sp>
              <p:nvSpPr>
                <p:cNvPr id="26" name="Rectangle 25"/>
                <p:cNvSpPr/>
                <p:nvPr/>
              </p:nvSpPr>
              <p:spPr>
                <a:xfrm>
                  <a:off x="5280059" y="2905707"/>
                  <a:ext cx="3230390" cy="738664"/>
                </a:xfrm>
                <a:prstGeom prst="rect">
                  <a:avLst/>
                </a:prstGeom>
              </p:spPr>
              <p:txBody>
                <a:bodyPr wrap="square">
                  <a:spAutoFit/>
                </a:bodyPr>
                <a:lstStyle/>
                <a:p>
                  <a:pPr algn="ctr"/>
                  <a:r>
                    <a:rPr lang="en-US" sz="1400" i="1" dirty="0" smtClean="0">
                      <a:latin typeface="Lato Light" panose="020F0502020204030203" pitchFamily="34" charset="0"/>
                      <a:ea typeface="Lato Light" panose="020F0502020204030203" pitchFamily="34" charset="0"/>
                      <a:cs typeface="Lato Light" panose="020F0502020204030203" pitchFamily="34" charset="0"/>
                    </a:rPr>
                    <a:t>to </a:t>
                  </a:r>
                  <a:r>
                    <a:rPr lang="en-US" sz="1400" i="1" dirty="0">
                      <a:latin typeface="Lato Light" panose="020F0502020204030203" pitchFamily="34" charset="0"/>
                      <a:ea typeface="Lato Light" panose="020F0502020204030203" pitchFamily="34" charset="0"/>
                      <a:cs typeface="Lato Light" panose="020F0502020204030203" pitchFamily="34" charset="0"/>
                    </a:rPr>
                    <a:t>modernize and improve the healthcare curriculum and education system in the field of nursing and medical technologies</a:t>
                  </a:r>
                </a:p>
              </p:txBody>
            </p:sp>
          </p:grpSp>
          <p:sp>
            <p:nvSpPr>
              <p:cNvPr id="59" name="Rectangle 58"/>
              <p:cNvSpPr/>
              <p:nvPr/>
            </p:nvSpPr>
            <p:spPr>
              <a:xfrm>
                <a:off x="6172157" y="667691"/>
                <a:ext cx="2689535" cy="523220"/>
              </a:xfrm>
              <a:prstGeom prst="rect">
                <a:avLst/>
              </a:prstGeom>
            </p:spPr>
            <p:txBody>
              <a:bodyPr wrap="square">
                <a:spAutoFit/>
              </a:bodyPr>
              <a:lstStyle/>
              <a:p>
                <a:pPr algn="ctr"/>
                <a:r>
                  <a:rPr lang="en-US" sz="1400" b="1" i="1" dirty="0">
                    <a:solidFill>
                      <a:schemeClr val="accent6">
                        <a:lumMod val="75000"/>
                      </a:schemeClr>
                    </a:solidFill>
                    <a:latin typeface="Lato Light" panose="020F0502020204030203" pitchFamily="34" charset="0"/>
                    <a:ea typeface="Lato Light" panose="020F0502020204030203" pitchFamily="34" charset="0"/>
                    <a:cs typeface="Lato Light" panose="020F0502020204030203" pitchFamily="34" charset="0"/>
                  </a:rPr>
                  <a:t>Clause 13 of major objectives and goals of healthcare policy</a:t>
                </a:r>
                <a:endParaRPr lang="en-US" sz="1400" b="1" i="1" dirty="0">
                  <a:solidFill>
                    <a:schemeClr val="accent6">
                      <a:lumMod val="75000"/>
                    </a:schemeClr>
                  </a:solidFill>
                </a:endParaRPr>
              </a:p>
            </p:txBody>
          </p:sp>
        </p:grpSp>
        <p:sp>
          <p:nvSpPr>
            <p:cNvPr id="62" name="Rectangle 61"/>
            <p:cNvSpPr/>
            <p:nvPr/>
          </p:nvSpPr>
          <p:spPr>
            <a:xfrm>
              <a:off x="5613845" y="209550"/>
              <a:ext cx="3210315" cy="2272532"/>
            </a:xfrm>
            <a:prstGeom prst="rect">
              <a:avLst/>
            </a:prstGeom>
            <a:no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grpSp>
      <p:grpSp>
        <p:nvGrpSpPr>
          <p:cNvPr id="1027" name="Group 1026"/>
          <p:cNvGrpSpPr/>
          <p:nvPr/>
        </p:nvGrpSpPr>
        <p:grpSpPr>
          <a:xfrm>
            <a:off x="212955" y="2813817"/>
            <a:ext cx="2933780" cy="2272533"/>
            <a:chOff x="24385" y="2739180"/>
            <a:chExt cx="2933780" cy="2272533"/>
          </a:xfrm>
        </p:grpSpPr>
        <p:grpSp>
          <p:nvGrpSpPr>
            <p:cNvPr id="1025" name="Group 1024"/>
            <p:cNvGrpSpPr/>
            <p:nvPr/>
          </p:nvGrpSpPr>
          <p:grpSpPr>
            <a:xfrm>
              <a:off x="24385" y="2835440"/>
              <a:ext cx="2933780" cy="2174710"/>
              <a:chOff x="24385" y="2835440"/>
              <a:chExt cx="2933780" cy="2174710"/>
            </a:xfrm>
          </p:grpSpPr>
          <p:grpSp>
            <p:nvGrpSpPr>
              <p:cNvPr id="18" name="Group 17"/>
              <p:cNvGrpSpPr/>
              <p:nvPr/>
            </p:nvGrpSpPr>
            <p:grpSpPr>
              <a:xfrm>
                <a:off x="24385" y="3288918"/>
                <a:ext cx="2933780" cy="1721232"/>
                <a:chOff x="2959846" y="3512464"/>
                <a:chExt cx="3007221" cy="1721232"/>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6147" y="3512464"/>
                  <a:ext cx="1723465" cy="1007851"/>
                </a:xfrm>
                <a:prstGeom prst="rect">
                  <a:avLst/>
                </a:prstGeom>
              </p:spPr>
            </p:pic>
            <p:sp>
              <p:nvSpPr>
                <p:cNvPr id="24" name="Rectangle 23"/>
                <p:cNvSpPr/>
                <p:nvPr/>
              </p:nvSpPr>
              <p:spPr>
                <a:xfrm>
                  <a:off x="2959846" y="4495032"/>
                  <a:ext cx="3007221" cy="738664"/>
                </a:xfrm>
                <a:prstGeom prst="rect">
                  <a:avLst/>
                </a:prstGeom>
              </p:spPr>
              <p:txBody>
                <a:bodyPr wrap="square">
                  <a:spAutoFit/>
                </a:bodyPr>
                <a:lstStyle/>
                <a:p>
                  <a:pPr algn="ctr"/>
                  <a:r>
                    <a:rPr lang="en-US" sz="1400" i="1" dirty="0">
                      <a:latin typeface="Lato Light" panose="020F0502020204030203" pitchFamily="34" charset="0"/>
                      <a:ea typeface="Lato Light" panose="020F0502020204030203" pitchFamily="34" charset="0"/>
                      <a:cs typeface="Lato Light" panose="020F0502020204030203" pitchFamily="34" charset="0"/>
                    </a:rPr>
                    <a:t>t</a:t>
                  </a:r>
                  <a:r>
                    <a:rPr lang="en-US" sz="1400" i="1" dirty="0" smtClean="0">
                      <a:latin typeface="Lato Light" panose="020F0502020204030203" pitchFamily="34" charset="0"/>
                      <a:ea typeface="Lato Light" panose="020F0502020204030203" pitchFamily="34" charset="0"/>
                      <a:cs typeface="Lato Light" panose="020F0502020204030203" pitchFamily="34" charset="0"/>
                    </a:rPr>
                    <a:t>o modernize </a:t>
                  </a:r>
                  <a:r>
                    <a:rPr lang="en-US" sz="1400" i="1" dirty="0">
                      <a:latin typeface="Lato Light" panose="020F0502020204030203" pitchFamily="34" charset="0"/>
                      <a:ea typeface="Lato Light" panose="020F0502020204030203" pitchFamily="34" charset="0"/>
                      <a:cs typeface="Lato Light" panose="020F0502020204030203" pitchFamily="34" charset="0"/>
                    </a:rPr>
                    <a:t>and </a:t>
                  </a:r>
                  <a:r>
                    <a:rPr lang="en-US" sz="1400" i="1" dirty="0" smtClean="0">
                      <a:latin typeface="Lato Light" panose="020F0502020204030203" pitchFamily="34" charset="0"/>
                      <a:ea typeface="Lato Light" panose="020F0502020204030203" pitchFamily="34" charset="0"/>
                      <a:cs typeface="Lato Light" panose="020F0502020204030203" pitchFamily="34" charset="0"/>
                    </a:rPr>
                    <a:t>restructure existing </a:t>
                  </a:r>
                  <a:r>
                    <a:rPr lang="en-US" sz="1400" i="1" dirty="0">
                      <a:latin typeface="Lato Light" panose="020F0502020204030203" pitchFamily="34" charset="0"/>
                      <a:ea typeface="Lato Light" panose="020F0502020204030203" pitchFamily="34" charset="0"/>
                      <a:cs typeface="Lato Light" panose="020F0502020204030203" pitchFamily="34" charset="0"/>
                    </a:rPr>
                    <a:t>capacity building </a:t>
                  </a:r>
                  <a:r>
                    <a:rPr lang="en-US" sz="1400" i="1" dirty="0" smtClean="0">
                      <a:latin typeface="Lato Light" panose="020F0502020204030203" pitchFamily="34" charset="0"/>
                      <a:ea typeface="Lato Light" panose="020F0502020204030203" pitchFamily="34" charset="0"/>
                      <a:cs typeface="Lato Light" panose="020F0502020204030203" pitchFamily="34" charset="0"/>
                    </a:rPr>
                    <a:t>institutions and establishment new ones</a:t>
                  </a:r>
                  <a:endParaRPr lang="en-US" sz="1400" i="1"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66" name="Rectangle 65"/>
              <p:cNvSpPr/>
              <p:nvPr/>
            </p:nvSpPr>
            <p:spPr>
              <a:xfrm>
                <a:off x="233051" y="2835440"/>
                <a:ext cx="2689535" cy="523220"/>
              </a:xfrm>
              <a:prstGeom prst="rect">
                <a:avLst/>
              </a:prstGeom>
            </p:spPr>
            <p:txBody>
              <a:bodyPr wrap="square">
                <a:spAutoFit/>
              </a:bodyPr>
              <a:lstStyle/>
              <a:p>
                <a:pPr algn="ctr"/>
                <a:r>
                  <a:rPr lang="en-US" sz="1400" b="1" i="1" dirty="0">
                    <a:solidFill>
                      <a:schemeClr val="accent6">
                        <a:lumMod val="75000"/>
                      </a:schemeClr>
                    </a:solidFill>
                    <a:latin typeface="Lato Light" panose="020F0502020204030203" pitchFamily="34" charset="0"/>
                    <a:ea typeface="Lato Light" panose="020F0502020204030203" pitchFamily="34" charset="0"/>
                    <a:cs typeface="Lato Light" panose="020F0502020204030203" pitchFamily="34" charset="0"/>
                  </a:rPr>
                  <a:t>Clause </a:t>
                </a:r>
                <a:r>
                  <a:rPr lang="en-US" sz="1400" b="1" i="1" dirty="0" smtClean="0">
                    <a:solidFill>
                      <a:schemeClr val="accent6">
                        <a:lumMod val="75000"/>
                      </a:schemeClr>
                    </a:solidFill>
                    <a:latin typeface="Lato Light" panose="020F0502020204030203" pitchFamily="34" charset="0"/>
                    <a:ea typeface="Lato Light" panose="020F0502020204030203" pitchFamily="34" charset="0"/>
                    <a:cs typeface="Lato Light" panose="020F0502020204030203" pitchFamily="34" charset="0"/>
                  </a:rPr>
                  <a:t>15, 25 </a:t>
                </a:r>
                <a:r>
                  <a:rPr lang="en-US" sz="1400" b="1" i="1" dirty="0">
                    <a:solidFill>
                      <a:schemeClr val="accent6">
                        <a:lumMod val="75000"/>
                      </a:schemeClr>
                    </a:solidFill>
                    <a:latin typeface="Lato Light" panose="020F0502020204030203" pitchFamily="34" charset="0"/>
                    <a:ea typeface="Lato Light" panose="020F0502020204030203" pitchFamily="34" charset="0"/>
                    <a:cs typeface="Lato Light" panose="020F0502020204030203" pitchFamily="34" charset="0"/>
                  </a:rPr>
                  <a:t>of strategic approaches of healthcare policy</a:t>
                </a:r>
                <a:endParaRPr lang="en-US" sz="1400" b="1" i="1" dirty="0">
                  <a:solidFill>
                    <a:schemeClr val="accent6">
                      <a:lumMod val="75000"/>
                    </a:schemeClr>
                  </a:solidFill>
                </a:endParaRPr>
              </a:p>
            </p:txBody>
          </p:sp>
        </p:grpSp>
        <p:sp>
          <p:nvSpPr>
            <p:cNvPr id="68" name="Rectangle 67"/>
            <p:cNvSpPr/>
            <p:nvPr/>
          </p:nvSpPr>
          <p:spPr>
            <a:xfrm>
              <a:off x="68318" y="2739180"/>
              <a:ext cx="2889535" cy="2272533"/>
            </a:xfrm>
            <a:prstGeom prst="rect">
              <a:avLst/>
            </a:prstGeom>
            <a:no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grpSp>
      <p:grpSp>
        <p:nvGrpSpPr>
          <p:cNvPr id="1030" name="Group 1029"/>
          <p:cNvGrpSpPr/>
          <p:nvPr/>
        </p:nvGrpSpPr>
        <p:grpSpPr>
          <a:xfrm>
            <a:off x="6142919" y="2813817"/>
            <a:ext cx="2700418" cy="2270970"/>
            <a:chOff x="6166466" y="2739180"/>
            <a:chExt cx="2700418" cy="2270970"/>
          </a:xfrm>
        </p:grpSpPr>
        <p:grpSp>
          <p:nvGrpSpPr>
            <p:cNvPr id="1029" name="Group 1028"/>
            <p:cNvGrpSpPr/>
            <p:nvPr/>
          </p:nvGrpSpPr>
          <p:grpSpPr>
            <a:xfrm>
              <a:off x="6177349" y="2795488"/>
              <a:ext cx="2689535" cy="1994709"/>
              <a:chOff x="6214026" y="2630476"/>
              <a:chExt cx="2689535" cy="1994709"/>
            </a:xfrm>
          </p:grpSpPr>
          <p:grpSp>
            <p:nvGrpSpPr>
              <p:cNvPr id="15" name="Group 14"/>
              <p:cNvGrpSpPr/>
              <p:nvPr/>
            </p:nvGrpSpPr>
            <p:grpSpPr>
              <a:xfrm>
                <a:off x="6255897" y="3156575"/>
                <a:ext cx="2605795" cy="1468610"/>
                <a:chOff x="6554786" y="3603095"/>
                <a:chExt cx="2605795" cy="1468610"/>
              </a:xfrm>
            </p:grpSpPr>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8579" y="3603095"/>
                  <a:ext cx="914400" cy="914400"/>
                </a:xfrm>
                <a:prstGeom prst="rect">
                  <a:avLst/>
                </a:prstGeom>
              </p:spPr>
            </p:pic>
            <p:sp>
              <p:nvSpPr>
                <p:cNvPr id="22" name="Rectangle 21"/>
                <p:cNvSpPr/>
                <p:nvPr/>
              </p:nvSpPr>
              <p:spPr>
                <a:xfrm>
                  <a:off x="6554786" y="4548485"/>
                  <a:ext cx="2605795" cy="523220"/>
                </a:xfrm>
                <a:prstGeom prst="rect">
                  <a:avLst/>
                </a:prstGeom>
              </p:spPr>
              <p:txBody>
                <a:bodyPr wrap="square">
                  <a:spAutoFit/>
                </a:bodyPr>
                <a:lstStyle/>
                <a:p>
                  <a:pPr algn="ctr"/>
                  <a:r>
                    <a:rPr lang="en-US" sz="1400" i="1" dirty="0" smtClean="0">
                      <a:latin typeface="Lato Light" panose="020F0502020204030203" pitchFamily="34" charset="0"/>
                      <a:ea typeface="Lato Light" panose="020F0502020204030203" pitchFamily="34" charset="0"/>
                      <a:cs typeface="Lato Light" panose="020F0502020204030203" pitchFamily="34" charset="0"/>
                    </a:rPr>
                    <a:t>to </a:t>
                  </a:r>
                  <a:r>
                    <a:rPr lang="en-US" sz="1400" i="1" dirty="0">
                      <a:latin typeface="Lato Light" panose="020F0502020204030203" pitchFamily="34" charset="0"/>
                      <a:ea typeface="Lato Light" panose="020F0502020204030203" pitchFamily="34" charset="0"/>
                      <a:cs typeface="Lato Light" panose="020F0502020204030203" pitchFamily="34" charset="0"/>
                    </a:rPr>
                    <a:t>ensure availability of essential medicines and control pricing</a:t>
                  </a:r>
                </a:p>
              </p:txBody>
            </p:sp>
          </p:grpSp>
          <p:sp>
            <p:nvSpPr>
              <p:cNvPr id="60" name="Rectangle 59"/>
              <p:cNvSpPr/>
              <p:nvPr/>
            </p:nvSpPr>
            <p:spPr>
              <a:xfrm>
                <a:off x="6214026" y="2630476"/>
                <a:ext cx="2689535" cy="523220"/>
              </a:xfrm>
              <a:prstGeom prst="rect">
                <a:avLst/>
              </a:prstGeom>
            </p:spPr>
            <p:txBody>
              <a:bodyPr wrap="square">
                <a:spAutoFit/>
              </a:bodyPr>
              <a:lstStyle/>
              <a:p>
                <a:pPr algn="ctr"/>
                <a:r>
                  <a:rPr lang="en-US" sz="1400" b="1" i="1" dirty="0">
                    <a:solidFill>
                      <a:schemeClr val="accent6">
                        <a:lumMod val="75000"/>
                      </a:schemeClr>
                    </a:solidFill>
                    <a:latin typeface="Lato Light" panose="020F0502020204030203" pitchFamily="34" charset="0"/>
                    <a:ea typeface="Lato Light" panose="020F0502020204030203" pitchFamily="34" charset="0"/>
                    <a:cs typeface="Lato Light" panose="020F0502020204030203" pitchFamily="34" charset="0"/>
                  </a:rPr>
                  <a:t>Clause 17 of major objectives and goals of healthcare policy</a:t>
                </a:r>
                <a:endParaRPr lang="en-US" sz="1400" b="1" i="1" dirty="0">
                  <a:solidFill>
                    <a:schemeClr val="accent6">
                      <a:lumMod val="75000"/>
                    </a:schemeClr>
                  </a:solidFill>
                </a:endParaRPr>
              </a:p>
            </p:txBody>
          </p:sp>
        </p:grpSp>
        <p:sp>
          <p:nvSpPr>
            <p:cNvPr id="72" name="Rectangle 71"/>
            <p:cNvSpPr/>
            <p:nvPr/>
          </p:nvSpPr>
          <p:spPr>
            <a:xfrm>
              <a:off x="6166466" y="2739180"/>
              <a:ext cx="2697118" cy="2270970"/>
            </a:xfrm>
            <a:prstGeom prst="rect">
              <a:avLst/>
            </a:prstGeom>
            <a:no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solidFill>
                  <a:schemeClr val="tx1"/>
                </a:solidFill>
              </a:endParaRPr>
            </a:p>
          </p:txBody>
        </p:sp>
      </p:grpSp>
      <p:grpSp>
        <p:nvGrpSpPr>
          <p:cNvPr id="1032" name="Group 1031"/>
          <p:cNvGrpSpPr/>
          <p:nvPr/>
        </p:nvGrpSpPr>
        <p:grpSpPr>
          <a:xfrm>
            <a:off x="3299135" y="2813817"/>
            <a:ext cx="2701277" cy="2270970"/>
            <a:chOff x="3266707" y="2739180"/>
            <a:chExt cx="2701277" cy="2270970"/>
          </a:xfrm>
        </p:grpSpPr>
        <p:grpSp>
          <p:nvGrpSpPr>
            <p:cNvPr id="1031" name="Group 1030"/>
            <p:cNvGrpSpPr/>
            <p:nvPr/>
          </p:nvGrpSpPr>
          <p:grpSpPr>
            <a:xfrm>
              <a:off x="3266707" y="2795488"/>
              <a:ext cx="2689535" cy="2029115"/>
              <a:chOff x="3266707" y="2795488"/>
              <a:chExt cx="2689535" cy="2029115"/>
            </a:xfrm>
          </p:grpSpPr>
          <p:grpSp>
            <p:nvGrpSpPr>
              <p:cNvPr id="28" name="Group 27"/>
              <p:cNvGrpSpPr/>
              <p:nvPr/>
            </p:nvGrpSpPr>
            <p:grpSpPr>
              <a:xfrm>
                <a:off x="3361239" y="3353114"/>
                <a:ext cx="2470060" cy="1471489"/>
                <a:chOff x="3615870" y="633151"/>
                <a:chExt cx="2470060" cy="1471489"/>
              </a:xfrm>
            </p:grpSpPr>
            <p:sp>
              <p:nvSpPr>
                <p:cNvPr id="17" name="Rectangle 16"/>
                <p:cNvSpPr/>
                <p:nvPr/>
              </p:nvSpPr>
              <p:spPr>
                <a:xfrm>
                  <a:off x="3615870" y="1581420"/>
                  <a:ext cx="2470060" cy="523220"/>
                </a:xfrm>
                <a:prstGeom prst="rect">
                  <a:avLst/>
                </a:prstGeom>
              </p:spPr>
              <p:txBody>
                <a:bodyPr wrap="square">
                  <a:spAutoFit/>
                </a:bodyPr>
                <a:lstStyle/>
                <a:p>
                  <a:pPr algn="ctr"/>
                  <a:r>
                    <a:rPr lang="en-US" sz="1400" i="1" dirty="0">
                      <a:latin typeface="Lato Light" panose="020F0502020204030203" pitchFamily="34" charset="0"/>
                      <a:ea typeface="Lato Light" panose="020F0502020204030203" pitchFamily="34" charset="0"/>
                      <a:cs typeface="Lato Light" panose="020F0502020204030203" pitchFamily="34" charset="0"/>
                    </a:rPr>
                    <a:t>to ensure healthcare facilities for all as a human right</a:t>
                  </a: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3699" y="633151"/>
                  <a:ext cx="914402" cy="914402"/>
                </a:xfrm>
                <a:prstGeom prst="rect">
                  <a:avLst/>
                </a:prstGeom>
              </p:spPr>
            </p:pic>
          </p:grpSp>
          <p:sp>
            <p:nvSpPr>
              <p:cNvPr id="63" name="Rectangle 62"/>
              <p:cNvSpPr/>
              <p:nvPr/>
            </p:nvSpPr>
            <p:spPr>
              <a:xfrm>
                <a:off x="3266707" y="2795488"/>
                <a:ext cx="2689535" cy="523220"/>
              </a:xfrm>
              <a:prstGeom prst="rect">
                <a:avLst/>
              </a:prstGeom>
            </p:spPr>
            <p:txBody>
              <a:bodyPr wrap="square">
                <a:spAutoFit/>
              </a:bodyPr>
              <a:lstStyle/>
              <a:p>
                <a:pPr algn="ctr"/>
                <a:r>
                  <a:rPr lang="en-US" sz="1400" b="1" i="1" dirty="0">
                    <a:solidFill>
                      <a:schemeClr val="accent6">
                        <a:lumMod val="75000"/>
                      </a:schemeClr>
                    </a:solidFill>
                    <a:latin typeface="Lato Light" panose="020F0502020204030203" pitchFamily="34" charset="0"/>
                    <a:ea typeface="Lato Light" panose="020F0502020204030203" pitchFamily="34" charset="0"/>
                    <a:cs typeface="Lato Light" panose="020F0502020204030203" pitchFamily="34" charset="0"/>
                  </a:rPr>
                  <a:t>Clause 1 of major objectives and goals of healthcare policy</a:t>
                </a:r>
                <a:endParaRPr lang="en-US" sz="1400" b="1" i="1" dirty="0">
                  <a:solidFill>
                    <a:schemeClr val="accent6">
                      <a:lumMod val="75000"/>
                    </a:schemeClr>
                  </a:solidFill>
                </a:endParaRPr>
              </a:p>
            </p:txBody>
          </p:sp>
        </p:grpSp>
        <p:sp>
          <p:nvSpPr>
            <p:cNvPr id="75" name="Rectangle 74"/>
            <p:cNvSpPr/>
            <p:nvPr/>
          </p:nvSpPr>
          <p:spPr>
            <a:xfrm>
              <a:off x="3270866" y="2739180"/>
              <a:ext cx="2697118" cy="2270970"/>
            </a:xfrm>
            <a:prstGeom prst="rect">
              <a:avLst/>
            </a:prstGeom>
            <a:no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grpSp>
      <p:sp>
        <p:nvSpPr>
          <p:cNvPr id="46" name="TextBox 45"/>
          <p:cNvSpPr txBox="1"/>
          <p:nvPr/>
        </p:nvSpPr>
        <p:spPr>
          <a:xfrm>
            <a:off x="-76200" y="57150"/>
            <a:ext cx="9171027" cy="338554"/>
          </a:xfrm>
          <a:prstGeom prst="rect">
            <a:avLst/>
          </a:prstGeom>
          <a:noFill/>
        </p:spPr>
        <p:txBody>
          <a:bodyPr wrap="square" rtlCol="0">
            <a:spAutoFit/>
          </a:bodyPr>
          <a:lstStyle/>
          <a:p>
            <a:pPr algn="ctr"/>
            <a:r>
              <a:rPr lang="en-US" sz="16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National Policy Emphasizing Capacity Building</a:t>
            </a:r>
            <a:r>
              <a:rPr lang="en-US" sz="16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rPr>
              <a:t>, Meds </a:t>
            </a:r>
            <a:r>
              <a:rPr lang="en-US" sz="16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Availability, Curriculum Modernization </a:t>
            </a:r>
            <a:endParaRPr lang="en-US" sz="16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85202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76201" y="133350"/>
            <a:ext cx="9171027" cy="584775"/>
          </a:xfrm>
          <a:prstGeom prst="rect">
            <a:avLst/>
          </a:prstGeom>
          <a:noFill/>
        </p:spPr>
        <p:txBody>
          <a:bodyPr wrap="square" rtlCol="0">
            <a:spAutoFit/>
          </a:bodyPr>
          <a:lstStyle/>
          <a:p>
            <a:pPr algn="ctr"/>
            <a:r>
              <a:rPr lang="en-US" sz="16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SDG 3 Emphasizing Healthy Lives </a:t>
            </a:r>
            <a:r>
              <a:rPr lang="en-US" sz="16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rPr>
              <a:t>and </a:t>
            </a:r>
            <a:r>
              <a:rPr lang="en-US" sz="16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Promotion of Well-being </a:t>
            </a:r>
            <a:r>
              <a:rPr lang="en-US" sz="16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rPr>
              <a:t>for </a:t>
            </a:r>
            <a:r>
              <a:rPr lang="en-US" sz="16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All </a:t>
            </a:r>
            <a:r>
              <a:rPr lang="en-US" sz="16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rPr>
              <a:t>at </a:t>
            </a:r>
            <a:r>
              <a:rPr lang="en-US" sz="16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All Ages – Particularly in making Essential Meds Available for all and Health Workforce Capacity Development</a:t>
            </a:r>
            <a:endParaRPr lang="en-US" sz="16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sp>
        <p:nvSpPr>
          <p:cNvPr id="6" name="Rectangle 5"/>
          <p:cNvSpPr/>
          <p:nvPr/>
        </p:nvSpPr>
        <p:spPr>
          <a:xfrm>
            <a:off x="5178960" y="1416558"/>
            <a:ext cx="3760824" cy="1323439"/>
          </a:xfrm>
          <a:prstGeom prst="rect">
            <a:avLst/>
          </a:prstGeom>
        </p:spPr>
        <p:txBody>
          <a:bodyPr wrap="square">
            <a:spAutoFit/>
          </a:bodyPr>
          <a:lstStyle/>
          <a:p>
            <a:r>
              <a:rPr lang="en-US" sz="1600" b="1" dirty="0">
                <a:solidFill>
                  <a:srgbClr val="333333"/>
                </a:solidFill>
                <a:latin typeface="Lato Light" panose="020F0502020204030203" pitchFamily="34" charset="0"/>
                <a:ea typeface="Lato Light" panose="020F0502020204030203" pitchFamily="34" charset="0"/>
                <a:cs typeface="Lato Light" panose="020F0502020204030203" pitchFamily="34" charset="0"/>
              </a:rPr>
              <a:t>3.8</a:t>
            </a:r>
            <a:r>
              <a:rPr lang="en-US" sz="16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 </a:t>
            </a:r>
            <a:endParaRPr lang="en-US" sz="1600" dirty="0" smtClean="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r>
              <a:rPr lang="en-US" sz="1600" dirty="0" smtClean="0">
                <a:solidFill>
                  <a:srgbClr val="333333"/>
                </a:solidFill>
                <a:latin typeface="Lato Light" panose="020F0502020204030203" pitchFamily="34" charset="0"/>
                <a:ea typeface="Lato Light" panose="020F0502020204030203" pitchFamily="34" charset="0"/>
                <a:cs typeface="Lato Light" panose="020F0502020204030203" pitchFamily="34" charset="0"/>
              </a:rPr>
              <a:t>Access </a:t>
            </a:r>
            <a:r>
              <a:rPr lang="en-US" sz="16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to </a:t>
            </a:r>
            <a:r>
              <a:rPr lang="en-US" sz="1600" b="1" dirty="0">
                <a:solidFill>
                  <a:srgbClr val="333333"/>
                </a:solidFill>
                <a:latin typeface="Lato Light" panose="020F0502020204030203" pitchFamily="34" charset="0"/>
                <a:ea typeface="Lato Light" panose="020F0502020204030203" pitchFamily="34" charset="0"/>
                <a:cs typeface="Lato Light" panose="020F0502020204030203" pitchFamily="34" charset="0"/>
              </a:rPr>
              <a:t>quality essential </a:t>
            </a:r>
            <a:r>
              <a:rPr lang="en-US" sz="1600" b="1" dirty="0" smtClean="0">
                <a:solidFill>
                  <a:srgbClr val="333333"/>
                </a:solidFill>
                <a:latin typeface="Lato Light" panose="020F0502020204030203" pitchFamily="34" charset="0"/>
                <a:ea typeface="Lato Light" panose="020F0502020204030203" pitchFamily="34" charset="0"/>
                <a:cs typeface="Lato Light" panose="020F0502020204030203" pitchFamily="34" charset="0"/>
              </a:rPr>
              <a:t>healthcare </a:t>
            </a:r>
            <a:r>
              <a:rPr lang="en-US" sz="16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services and </a:t>
            </a:r>
            <a:r>
              <a:rPr lang="en-US" sz="1600" b="1" dirty="0">
                <a:solidFill>
                  <a:srgbClr val="333333"/>
                </a:solidFill>
                <a:latin typeface="Lato Light" panose="020F0502020204030203" pitchFamily="34" charset="0"/>
                <a:ea typeface="Lato Light" panose="020F0502020204030203" pitchFamily="34" charset="0"/>
                <a:cs typeface="Lato Light" panose="020F0502020204030203" pitchFamily="34" charset="0"/>
              </a:rPr>
              <a:t>access to safe, effective, quality and affordable essential medicines</a:t>
            </a:r>
            <a:r>
              <a:rPr lang="en-US" sz="16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 and vaccines for all.</a:t>
            </a:r>
          </a:p>
        </p:txBody>
      </p:sp>
      <p:sp>
        <p:nvSpPr>
          <p:cNvPr id="12" name="Rectangle 11"/>
          <p:cNvSpPr/>
          <p:nvPr/>
        </p:nvSpPr>
        <p:spPr>
          <a:xfrm>
            <a:off x="5178960" y="3251103"/>
            <a:ext cx="3657600" cy="1323439"/>
          </a:xfrm>
          <a:prstGeom prst="rect">
            <a:avLst/>
          </a:prstGeom>
        </p:spPr>
        <p:txBody>
          <a:bodyPr wrap="square">
            <a:spAutoFit/>
          </a:bodyPr>
          <a:lstStyle/>
          <a:p>
            <a:r>
              <a:rPr lang="en-US" sz="1600" b="1" dirty="0" smtClean="0">
                <a:solidFill>
                  <a:srgbClr val="333333"/>
                </a:solidFill>
                <a:latin typeface="Lato Light" panose="020F0502020204030203" pitchFamily="34" charset="0"/>
                <a:ea typeface="Lato Light" panose="020F0502020204030203" pitchFamily="34" charset="0"/>
                <a:cs typeface="Lato Light" panose="020F0502020204030203" pitchFamily="34" charset="0"/>
              </a:rPr>
              <a:t>3.C</a:t>
            </a:r>
            <a:r>
              <a:rPr lang="en-US" sz="16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 </a:t>
            </a:r>
            <a:endParaRPr lang="en-US" sz="1600" dirty="0" smtClean="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r>
              <a:rPr lang="en-US" sz="1600" dirty="0" smtClean="0">
                <a:solidFill>
                  <a:srgbClr val="333333"/>
                </a:solidFill>
                <a:latin typeface="Lato Light" panose="020F0502020204030203" pitchFamily="34" charset="0"/>
                <a:ea typeface="Lato Light" panose="020F0502020204030203" pitchFamily="34" charset="0"/>
                <a:cs typeface="Lato Light" panose="020F0502020204030203" pitchFamily="34" charset="0"/>
              </a:rPr>
              <a:t>Substantially </a:t>
            </a:r>
            <a:r>
              <a:rPr lang="en-US" sz="16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increase </a:t>
            </a:r>
            <a:r>
              <a:rPr lang="en-US" sz="1600" b="1" dirty="0" smtClean="0">
                <a:solidFill>
                  <a:srgbClr val="333333"/>
                </a:solidFill>
                <a:latin typeface="Lato Light" panose="020F0502020204030203" pitchFamily="34" charset="0"/>
                <a:ea typeface="Lato Light" panose="020F0502020204030203" pitchFamily="34" charset="0"/>
                <a:cs typeface="Lato Light" panose="020F0502020204030203" pitchFamily="34" charset="0"/>
              </a:rPr>
              <a:t>recruitment</a:t>
            </a:r>
            <a:r>
              <a:rPr lang="en-US" sz="1600" b="1" dirty="0">
                <a:solidFill>
                  <a:srgbClr val="333333"/>
                </a:solidFill>
                <a:latin typeface="Lato Light" panose="020F0502020204030203" pitchFamily="34" charset="0"/>
                <a:ea typeface="Lato Light" panose="020F0502020204030203" pitchFamily="34" charset="0"/>
                <a:cs typeface="Lato Light" panose="020F0502020204030203" pitchFamily="34" charset="0"/>
              </a:rPr>
              <a:t>, development, training and retention of the health workforce</a:t>
            </a:r>
            <a:r>
              <a:rPr lang="en-US" sz="16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 in developing </a:t>
            </a:r>
            <a:r>
              <a:rPr lang="en-US" sz="1600" dirty="0" smtClean="0">
                <a:solidFill>
                  <a:srgbClr val="333333"/>
                </a:solidFill>
                <a:latin typeface="Lato Light" panose="020F0502020204030203" pitchFamily="34" charset="0"/>
                <a:ea typeface="Lato Light" panose="020F0502020204030203" pitchFamily="34" charset="0"/>
                <a:cs typeface="Lato Light" panose="020F0502020204030203" pitchFamily="34" charset="0"/>
              </a:rPr>
              <a:t>countries</a:t>
            </a:r>
            <a:endParaRPr lang="en-US" sz="16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3" name="Picture 12"/>
          <p:cNvPicPr>
            <a:picLocks noChangeAspect="1"/>
          </p:cNvPicPr>
          <p:nvPr/>
        </p:nvPicPr>
        <p:blipFill>
          <a:blip r:embed="rId2"/>
          <a:stretch>
            <a:fillRect/>
          </a:stretch>
        </p:blipFill>
        <p:spPr>
          <a:xfrm>
            <a:off x="761999" y="1276350"/>
            <a:ext cx="1838325" cy="1466850"/>
          </a:xfrm>
          <a:prstGeom prst="rect">
            <a:avLst/>
          </a:prstGeom>
        </p:spPr>
      </p:pic>
      <p:pic>
        <p:nvPicPr>
          <p:cNvPr id="14" name="Picture 13"/>
          <p:cNvPicPr>
            <a:picLocks noChangeAspect="1"/>
          </p:cNvPicPr>
          <p:nvPr/>
        </p:nvPicPr>
        <p:blipFill>
          <a:blip r:embed="rId3"/>
          <a:stretch>
            <a:fillRect/>
          </a:stretch>
        </p:blipFill>
        <p:spPr>
          <a:xfrm>
            <a:off x="838199" y="3028950"/>
            <a:ext cx="1638301" cy="1594902"/>
          </a:xfrm>
          <a:prstGeom prst="rect">
            <a:avLst/>
          </a:prstGeom>
        </p:spPr>
      </p:pic>
      <p:sp>
        <p:nvSpPr>
          <p:cNvPr id="54" name="Rectangle 53"/>
          <p:cNvSpPr/>
          <p:nvPr/>
        </p:nvSpPr>
        <p:spPr>
          <a:xfrm>
            <a:off x="533400" y="1123950"/>
            <a:ext cx="2209800" cy="3733800"/>
          </a:xfrm>
          <a:prstGeom prst="rect">
            <a:avLst/>
          </a:prstGeom>
          <a:no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grpSp>
        <p:nvGrpSpPr>
          <p:cNvPr id="20" name="Group 19"/>
          <p:cNvGrpSpPr/>
          <p:nvPr/>
        </p:nvGrpSpPr>
        <p:grpSpPr>
          <a:xfrm>
            <a:off x="3652627" y="1484435"/>
            <a:ext cx="1528973" cy="2992315"/>
            <a:chOff x="3454114" y="1484435"/>
            <a:chExt cx="1528973" cy="2992315"/>
          </a:xfrm>
        </p:grpSpPr>
        <p:pic>
          <p:nvPicPr>
            <p:cNvPr id="19" name="Picture 2" descr="Image result for health services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5287" y="1484435"/>
              <a:ext cx="1179971" cy="11799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40498" y="3504021"/>
              <a:ext cx="742589" cy="742589"/>
            </a:xfrm>
            <a:prstGeom prst="rect">
              <a:avLst/>
            </a:prstGeom>
          </p:spPr>
        </p:pic>
        <p:pic>
          <p:nvPicPr>
            <p:cNvPr id="65" name="Picture 64"/>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86200" y="3816591"/>
              <a:ext cx="660159" cy="660159"/>
            </a:xfrm>
            <a:prstGeom prst="rect">
              <a:avLst/>
            </a:prstGeom>
          </p:spPr>
        </p:pic>
        <p:pic>
          <p:nvPicPr>
            <p:cNvPr id="67" name="Picture 66"/>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54114" y="3557336"/>
              <a:ext cx="578176" cy="578176"/>
            </a:xfrm>
            <a:prstGeom prst="rect">
              <a:avLst/>
            </a:prstGeom>
          </p:spPr>
        </p:pic>
      </p:grpSp>
      <p:sp>
        <p:nvSpPr>
          <p:cNvPr id="69" name="Rectangle 68"/>
          <p:cNvSpPr/>
          <p:nvPr/>
        </p:nvSpPr>
        <p:spPr>
          <a:xfrm>
            <a:off x="3309892" y="1123950"/>
            <a:ext cx="5629892" cy="3733800"/>
          </a:xfrm>
          <a:prstGeom prst="rect">
            <a:avLst/>
          </a:prstGeom>
          <a:no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cxnSp>
        <p:nvCxnSpPr>
          <p:cNvPr id="23" name="Straight Arrow Connector 22"/>
          <p:cNvCxnSpPr>
            <a:stCxn id="54" idx="3"/>
            <a:endCxn id="69" idx="1"/>
          </p:cNvCxnSpPr>
          <p:nvPr/>
        </p:nvCxnSpPr>
        <p:spPr>
          <a:xfrm>
            <a:off x="2743200" y="2990850"/>
            <a:ext cx="56669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69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0" y="590550"/>
            <a:ext cx="9144000" cy="4086224"/>
          </a:xfrm>
          <a:prstGeom prst="rect">
            <a:avLst/>
          </a:prstGeom>
          <a:solidFill>
            <a:schemeClr val="bg2">
              <a:lumMod val="90000"/>
              <a:alpha val="59000"/>
            </a:schemeClr>
          </a:solidFill>
          <a:ln w="3175">
            <a:noFill/>
            <a:prstDash val="sysDot"/>
          </a:ln>
        </p:spPr>
        <p:style>
          <a:lnRef idx="2">
            <a:schemeClr val="accent1"/>
          </a:lnRef>
          <a:fillRef idx="1">
            <a:schemeClr val="lt1"/>
          </a:fillRef>
          <a:effectRef idx="0">
            <a:schemeClr val="accent1"/>
          </a:effectRef>
          <a:fontRef idx="minor">
            <a:schemeClr val="dk1"/>
          </a:fontRef>
        </p:style>
        <p:txBody>
          <a:bodyPr rtlCol="0" anchor="t"/>
          <a:lstStyle/>
          <a:p>
            <a:pPr algn="ctr"/>
            <a:endPar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endParaRPr>
          </a:p>
          <a:p>
            <a:pPr algn="ctr"/>
            <a:r>
              <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rPr>
              <a:t>The solution in hand</a:t>
            </a:r>
          </a:p>
          <a:p>
            <a:pPr algn="ctr"/>
            <a:r>
              <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rPr>
              <a:t>Alignment of the Bangladesh National Health Policy, 2011 </a:t>
            </a:r>
          </a:p>
          <a:p>
            <a:pPr algn="ctr"/>
            <a:r>
              <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rPr>
              <a:t>with the </a:t>
            </a:r>
          </a:p>
          <a:p>
            <a:pPr algn="ctr"/>
            <a:r>
              <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rPr>
              <a:t>Sustainable Development Goal 3</a:t>
            </a:r>
          </a:p>
          <a:p>
            <a:pPr algn="ctr"/>
            <a:endPar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endParaRPr>
          </a:p>
          <a:p>
            <a:pPr algn="ctr"/>
            <a:r>
              <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rPr>
              <a:t>Inclusion in the Five Year Plan </a:t>
            </a:r>
          </a:p>
          <a:p>
            <a:pPr algn="ctr"/>
            <a:r>
              <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rPr>
              <a:t>Allocation of fund in Annual Budget</a:t>
            </a:r>
          </a:p>
          <a:p>
            <a:pPr algn="ctr"/>
            <a:endPar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endParaRPr>
          </a:p>
          <a:p>
            <a:pPr algn="ctr"/>
            <a:r>
              <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rPr>
              <a:t>Integrated Quality Health Services</a:t>
            </a:r>
          </a:p>
          <a:p>
            <a:pPr algn="ctr"/>
            <a:r>
              <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rPr>
              <a:t>Public and Private Sector Collaboration</a:t>
            </a:r>
          </a:p>
          <a:p>
            <a:pPr algn="ctr"/>
            <a:r>
              <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rPr>
              <a:t>Capacity Building and Public Awareness</a:t>
            </a:r>
          </a:p>
          <a:p>
            <a:pPr algn="ctr"/>
            <a:endPar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endParaRPr>
          </a:p>
          <a:p>
            <a:pPr algn="ctr"/>
            <a:endParaRPr lang="en-US" sz="2000" dirty="0" smtClean="0">
              <a:solidFill>
                <a:srgbClr val="00808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1220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282D1AF-23E2-4EDF-837A-F6297BB0DA26}"/>
              </a:ext>
            </a:extLst>
          </p:cNvPr>
          <p:cNvSpPr/>
          <p:nvPr/>
        </p:nvSpPr>
        <p:spPr>
          <a:xfrm>
            <a:off x="577850" y="514350"/>
            <a:ext cx="5594350" cy="2819400"/>
          </a:xfrm>
          <a:prstGeom prst="rect">
            <a:avLst/>
          </a:prstGeom>
          <a:noFill/>
          <a:ln w="38100">
            <a:solidFill>
              <a:schemeClr val="bg1">
                <a:lumMod val="95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6" name="Rectangle 5"/>
          <p:cNvSpPr/>
          <p:nvPr/>
        </p:nvSpPr>
        <p:spPr>
          <a:xfrm>
            <a:off x="0" y="3181350"/>
            <a:ext cx="8001000" cy="1962150"/>
          </a:xfrm>
          <a:prstGeom prst="rect">
            <a:avLst/>
          </a:prstGeom>
          <a:solidFill>
            <a:schemeClr val="bg2">
              <a:lumMod val="90000"/>
              <a:alpha val="68000"/>
            </a:schemeClr>
          </a:solidFill>
          <a:ln w="3175">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i="1" dirty="0" smtClean="0">
                <a:solidFill>
                  <a:srgbClr val="008080"/>
                </a:solidFill>
                <a:latin typeface="Lato" panose="020F0502020204030203" pitchFamily="34" charset="0"/>
                <a:ea typeface="Lato" panose="020F0502020204030203" pitchFamily="34" charset="0"/>
                <a:cs typeface="Lato" panose="020F0502020204030203" pitchFamily="34" charset="0"/>
              </a:rPr>
              <a:t>THANK YOU!</a:t>
            </a:r>
          </a:p>
        </p:txBody>
      </p:sp>
      <p:pic>
        <p:nvPicPr>
          <p:cNvPr id="1026" name="Picture 2"/>
          <p:cNvPicPr>
            <a:picLocks noChangeAspect="1" noChangeArrowheads="1"/>
          </p:cNvPicPr>
          <p:nvPr/>
        </p:nvPicPr>
        <p:blipFill>
          <a:blip r:embed="rId3" cstate="print"/>
          <a:srcRect/>
          <a:stretch>
            <a:fillRect/>
          </a:stretch>
        </p:blipFill>
        <p:spPr bwMode="auto">
          <a:xfrm>
            <a:off x="990600" y="3181350"/>
            <a:ext cx="1371600" cy="1752600"/>
          </a:xfrm>
          <a:prstGeom prst="rect">
            <a:avLst/>
          </a:prstGeom>
          <a:noFill/>
        </p:spPr>
      </p:pic>
    </p:spTree>
    <p:extLst>
      <p:ext uri="{BB962C8B-B14F-4D97-AF65-F5344CB8AC3E}">
        <p14:creationId xmlns:p14="http://schemas.microsoft.com/office/powerpoint/2010/main" val="3776117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534400" y="102961"/>
            <a:ext cx="526745" cy="491519"/>
            <a:chOff x="8138746" y="327382"/>
            <a:chExt cx="526745" cy="491519"/>
          </a:xfrm>
        </p:grpSpPr>
        <p:sp>
          <p:nvSpPr>
            <p:cNvPr id="10" name="Rectangle 9">
              <a:extLst>
                <a:ext uri="{FF2B5EF4-FFF2-40B4-BE49-F238E27FC236}">
                  <a16:creationId xmlns="" xmlns:a16="http://schemas.microsoft.com/office/drawing/2014/main"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Slide Number Placeholder 2">
              <a:extLst>
                <a:ext uri="{FF2B5EF4-FFF2-40B4-BE49-F238E27FC236}">
                  <a16:creationId xmlns="" xmlns:a16="http://schemas.microsoft.com/office/drawing/2014/main"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0072BC"/>
                  </a:solidFill>
                  <a:latin typeface="Lato" panose="020F0502020204030203" pitchFamily="34" charset="0"/>
                  <a:ea typeface="Lato" panose="020F0502020204030203" pitchFamily="34" charset="0"/>
                  <a:cs typeface="Lato" panose="020F0502020204030203" pitchFamily="34" charset="0"/>
                </a:rPr>
                <a:t>3</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sp>
        <p:nvSpPr>
          <p:cNvPr id="12" name="TextBox 11"/>
          <p:cNvSpPr txBox="1"/>
          <p:nvPr/>
        </p:nvSpPr>
        <p:spPr>
          <a:xfrm>
            <a:off x="228600" y="147195"/>
            <a:ext cx="7190701" cy="400110"/>
          </a:xfrm>
          <a:prstGeom prst="rect">
            <a:avLst/>
          </a:prstGeom>
          <a:noFill/>
        </p:spPr>
        <p:txBody>
          <a:bodyPr wrap="square" rtlCol="0">
            <a:spAutoFit/>
          </a:bodyPr>
          <a:lstStyle/>
          <a:p>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 </a:t>
            </a:r>
            <a:endPar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26" name="Chart 25"/>
          <p:cNvGraphicFramePr>
            <a:graphicFrameLocks/>
          </p:cNvGraphicFramePr>
          <p:nvPr>
            <p:extLst/>
          </p:nvPr>
        </p:nvGraphicFramePr>
        <p:xfrm>
          <a:off x="261135" y="742950"/>
          <a:ext cx="4226428" cy="167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p:cNvGraphicFramePr>
            <a:graphicFrameLocks/>
          </p:cNvGraphicFramePr>
          <p:nvPr>
            <p:extLst/>
          </p:nvPr>
        </p:nvGraphicFramePr>
        <p:xfrm>
          <a:off x="4724401" y="742950"/>
          <a:ext cx="4191000" cy="167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extLst/>
          </p:nvPr>
        </p:nvGraphicFramePr>
        <p:xfrm>
          <a:off x="235688" y="2566987"/>
          <a:ext cx="4260112" cy="167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a:graphicFrameLocks/>
          </p:cNvGraphicFramePr>
          <p:nvPr>
            <p:extLst/>
          </p:nvPr>
        </p:nvGraphicFramePr>
        <p:xfrm>
          <a:off x="4724399" y="2566987"/>
          <a:ext cx="4191001" cy="1681163"/>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p:cNvSpPr/>
          <p:nvPr/>
        </p:nvSpPr>
        <p:spPr>
          <a:xfrm>
            <a:off x="152400" y="4356249"/>
            <a:ext cx="8813461" cy="830997"/>
          </a:xfrm>
          <a:prstGeom prst="rect">
            <a:avLst/>
          </a:prstGeom>
        </p:spPr>
        <p:txBody>
          <a:bodyPr wrap="square">
            <a:spAutoFit/>
          </a:bodyPr>
          <a:lstStyle/>
          <a:p>
            <a:pPr marL="228600" indent="-228600" algn="just">
              <a:buFont typeface="Wingdings" panose="05000000000000000000" pitchFamily="2" charset="2"/>
              <a:buChar char="§"/>
            </a:pPr>
            <a:r>
              <a:rPr lang="en-US" sz="1200" dirty="0" smtClean="0">
                <a:latin typeface="Lato Light" panose="020F0502020204030203" pitchFamily="34" charset="0"/>
                <a:ea typeface="Lato Light" panose="020F0502020204030203" pitchFamily="34" charset="0"/>
                <a:cs typeface="Lato Light" panose="020F0502020204030203" pitchFamily="34" charset="0"/>
              </a:rPr>
              <a:t>All these indicators show that </a:t>
            </a:r>
            <a:r>
              <a:rPr lang="en-US" sz="1200" b="1" dirty="0" smtClean="0">
                <a:latin typeface="Lato Light" panose="020F0502020204030203" pitchFamily="34" charset="0"/>
                <a:ea typeface="Lato Light" panose="020F0502020204030203" pitchFamily="34" charset="0"/>
                <a:cs typeface="Lato Light" panose="020F0502020204030203" pitchFamily="34" charset="0"/>
              </a:rPr>
              <a:t>Bangladesh economy has been in an upward trend in the last 5 years and this trend is expected to continue</a:t>
            </a:r>
            <a:r>
              <a:rPr lang="en-US" sz="1200" dirty="0" smtClean="0">
                <a:latin typeface="Lato Light" panose="020F0502020204030203" pitchFamily="34" charset="0"/>
                <a:ea typeface="Lato Light" panose="020F0502020204030203" pitchFamily="34" charset="0"/>
                <a:cs typeface="Lato Light" panose="020F0502020204030203" pitchFamily="34" charset="0"/>
              </a:rPr>
              <a:t> over next few years as more investments are being made by both domestic and foreign investors in thrust sectors. http://www.thedailystar.net/business/bangladesh-gross-domestic-product-gdp-growth-record-724pc-capital-income-usd1602-1405051</a:t>
            </a:r>
          </a:p>
        </p:txBody>
      </p:sp>
      <p:sp>
        <p:nvSpPr>
          <p:cNvPr id="31" name="Rectangle 30"/>
          <p:cNvSpPr/>
          <p:nvPr/>
        </p:nvSpPr>
        <p:spPr>
          <a:xfrm>
            <a:off x="6019800" y="4862214"/>
            <a:ext cx="3101163"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The World Bank, 2017</a:t>
            </a:r>
          </a:p>
        </p:txBody>
      </p:sp>
      <p:sp>
        <p:nvSpPr>
          <p:cNvPr id="13" name="Rectangle 12"/>
          <p:cNvSpPr/>
          <p:nvPr/>
        </p:nvSpPr>
        <p:spPr>
          <a:xfrm>
            <a:off x="228600" y="1"/>
            <a:ext cx="8686800" cy="923330"/>
          </a:xfrm>
          <a:prstGeom prst="rect">
            <a:avLst/>
          </a:prstGeom>
        </p:spPr>
        <p:txBody>
          <a:bodyPr wrap="square">
            <a:spAutoFit/>
          </a:bodyPr>
          <a:lstStyle/>
          <a:p>
            <a:r>
              <a:rPr lang="en-US" b="1" dirty="0" smtClean="0"/>
              <a:t>Bangladesh economy growing fast with GDP growth record 7.24pc, per capita income $1,602.</a:t>
            </a:r>
            <a:r>
              <a:rPr lang="en-US" b="1" i="1" dirty="0" smtClean="0"/>
              <a:t> Growth 6.4pc to 6.8pc in 2017-18, predicts WB report </a:t>
            </a:r>
            <a:endParaRPr lang="en-US" b="1" dirty="0" smtClean="0"/>
          </a:p>
          <a:p>
            <a:endParaRPr lang="en-US" b="1" dirty="0"/>
          </a:p>
        </p:txBody>
      </p:sp>
    </p:spTree>
    <p:extLst>
      <p:ext uri="{BB962C8B-B14F-4D97-AF65-F5344CB8AC3E}">
        <p14:creationId xmlns:p14="http://schemas.microsoft.com/office/powerpoint/2010/main" val="4092589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534400" y="102961"/>
            <a:ext cx="526745" cy="491519"/>
            <a:chOff x="8138746" y="327382"/>
            <a:chExt cx="526745" cy="491519"/>
          </a:xfrm>
        </p:grpSpPr>
        <p:sp>
          <p:nvSpPr>
            <p:cNvPr id="10" name="Rectangle 9">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5</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sp>
        <p:nvSpPr>
          <p:cNvPr id="12" name="TextBox 11"/>
          <p:cNvSpPr txBox="1"/>
          <p:nvPr/>
        </p:nvSpPr>
        <p:spPr>
          <a:xfrm>
            <a:off x="0" y="0"/>
            <a:ext cx="9144000" cy="1015663"/>
          </a:xfrm>
          <a:prstGeom prst="rect">
            <a:avLst/>
          </a:prstGeom>
          <a:noFill/>
        </p:spPr>
        <p:txBody>
          <a:bodyPr wrap="square" rtlCol="0">
            <a:spAutoFit/>
          </a:bodyPr>
          <a:lstStyle/>
          <a:p>
            <a:r>
              <a:rPr lang="en-US" sz="2000" b="1" dirty="0" smtClean="0">
                <a:solidFill>
                  <a:srgbClr val="008080"/>
                </a:solidFill>
                <a:latin typeface="Lato" panose="020F0502020204030203" pitchFamily="34" charset="0"/>
                <a:ea typeface="Lato" panose="020F0502020204030203" pitchFamily="34" charset="0"/>
                <a:cs typeface="Lato" panose="020F0502020204030203" pitchFamily="34" charset="0"/>
              </a:rPr>
              <a:t>Despite the rapid economic growth, people feel they are deprived of minimum healthcare facilities. </a:t>
            </a:r>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Bangladesh health care services are termed as inadequate </a:t>
            </a:r>
            <a:endPar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80231" y="1630724"/>
            <a:ext cx="1143000" cy="1143000"/>
          </a:xfrm>
          <a:prstGeom prst="rect">
            <a:avLst/>
          </a:prstGeom>
        </p:spPr>
      </p:pic>
      <p:pic>
        <p:nvPicPr>
          <p:cNvPr id="5" name="Picture 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41228" y="1672299"/>
            <a:ext cx="1116858" cy="11168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7715" y="1532509"/>
            <a:ext cx="1371600" cy="1371600"/>
          </a:xfrm>
          <a:prstGeom prst="rect">
            <a:avLst/>
          </a:prstGeom>
        </p:spPr>
      </p:pic>
      <p:pic>
        <p:nvPicPr>
          <p:cNvPr id="13" name="Picture 12"/>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85147" y="1553818"/>
            <a:ext cx="1393493" cy="1393493"/>
          </a:xfrm>
          <a:prstGeom prst="rect">
            <a:avLst/>
          </a:prstGeom>
        </p:spPr>
      </p:pic>
      <p:sp>
        <p:nvSpPr>
          <p:cNvPr id="26" name="Rectangle 25"/>
          <p:cNvSpPr/>
          <p:nvPr/>
        </p:nvSpPr>
        <p:spPr>
          <a:xfrm>
            <a:off x="0" y="3333750"/>
            <a:ext cx="9144000" cy="2893100"/>
          </a:xfrm>
          <a:prstGeom prst="rect">
            <a:avLst/>
          </a:prstGeom>
          <a:solidFill>
            <a:schemeClr val="accent5">
              <a:alpha val="18000"/>
            </a:schemeClr>
          </a:solidFill>
        </p:spPr>
        <p:txBody>
          <a:bodyPr wrap="square">
            <a:spAutoFit/>
          </a:bodyPr>
          <a:lstStyle/>
          <a:p>
            <a:pPr algn="ctr"/>
            <a:r>
              <a:rPr lang="en-US" sz="1400" dirty="0" smtClean="0">
                <a:latin typeface="Lato Light" panose="020F0502020204030203" pitchFamily="34" charset="0"/>
                <a:ea typeface="Lato Light" panose="020F0502020204030203" pitchFamily="34" charset="0"/>
                <a:cs typeface="Lato Light" panose="020F0502020204030203" pitchFamily="34" charset="0"/>
              </a:rPr>
              <a:t>In Bangladesh, health workforce ratio of </a:t>
            </a:r>
            <a:r>
              <a:rPr lang="en-US" sz="1400" b="1" i="1" dirty="0" smtClean="0">
                <a:latin typeface="Lato Light" panose="020F0502020204030203" pitchFamily="34" charset="0"/>
                <a:ea typeface="Lato Light" panose="020F0502020204030203" pitchFamily="34" charset="0"/>
                <a:cs typeface="Lato Light" panose="020F0502020204030203" pitchFamily="34" charset="0"/>
              </a:rPr>
              <a:t>Doctors to Nurses to Technologists</a:t>
            </a:r>
            <a:r>
              <a:rPr lang="en-US" sz="1400" dirty="0" smtClean="0">
                <a:latin typeface="Lato Light" panose="020F0502020204030203" pitchFamily="34" charset="0"/>
                <a:ea typeface="Lato Light" panose="020F0502020204030203" pitchFamily="34" charset="0"/>
                <a:cs typeface="Lato Light" panose="020F0502020204030203" pitchFamily="34" charset="0"/>
              </a:rPr>
              <a:t> is </a:t>
            </a:r>
            <a:r>
              <a:rPr lang="en-US" sz="1400" b="1"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1:0.4:0.2</a:t>
            </a:r>
            <a:r>
              <a:rPr lang="en-US" sz="1400" dirty="0" smtClean="0">
                <a:latin typeface="Lato Light" panose="020F0502020204030203" pitchFamily="34" charset="0"/>
                <a:ea typeface="Lato Light" panose="020F0502020204030203" pitchFamily="34" charset="0"/>
                <a:cs typeface="Lato Light" panose="020F0502020204030203" pitchFamily="34" charset="0"/>
              </a:rPr>
              <a:t> </a:t>
            </a:r>
          </a:p>
          <a:p>
            <a:pPr algn="ctr"/>
            <a:r>
              <a:rPr lang="en-US" sz="1400" dirty="0" smtClean="0">
                <a:latin typeface="Lato Light" panose="020F0502020204030203" pitchFamily="34" charset="0"/>
                <a:ea typeface="Lato Light" panose="020F0502020204030203" pitchFamily="34" charset="0"/>
                <a:cs typeface="Lato Light" panose="020F0502020204030203" pitchFamily="34" charset="0"/>
              </a:rPr>
              <a:t>while the WHO recommended ratio is </a:t>
            </a:r>
            <a:r>
              <a:rPr lang="en-US" sz="1400" b="1" dirty="0" smtClean="0">
                <a:solidFill>
                  <a:srgbClr val="00B050"/>
                </a:solidFill>
                <a:latin typeface="Lato Light" panose="020F0502020204030203" pitchFamily="34" charset="0"/>
                <a:ea typeface="Lato Light" panose="020F0502020204030203" pitchFamily="34" charset="0"/>
                <a:cs typeface="Lato Light" panose="020F0502020204030203" pitchFamily="34" charset="0"/>
              </a:rPr>
              <a:t>1:3:5</a:t>
            </a:r>
          </a:p>
          <a:p>
            <a:pPr algn="ctr"/>
            <a:r>
              <a:rPr lang="en-US" sz="1400" dirty="0" smtClean="0"/>
              <a:t>The National Health Policy 2011 identified Bangladesh as one of the 57 countries in the world suffering from a severe shortage in HWF (Health Work force).  Qualified health personnel, like physicians, dentists, nurses and technologists, are insufficient in number, particularly in hard to reach rural areas. According to a WHO estimate, Bangladesh has a shortage of more than 60,000 doctors, 280,000 nurses and 483,000 technologists. Bangladesh also does not fare well compared to neighboring countries in terms of distribution of HWF across populations (Table 10.2). http://www.plancomm.gov.bd/wp-content/uploads/2015/11/7FYP_after-NEC_11_11_2015.pdf</a:t>
            </a:r>
          </a:p>
          <a:p>
            <a:pPr algn="ctr"/>
            <a:endParaRPr lang="en-US" sz="1400" b="1" dirty="0" smtClean="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US" sz="1400" b="1" dirty="0" smtClean="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US" sz="1400" b="1" dirty="0" smtClean="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US" sz="1400" b="1" dirty="0" smtClean="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US" sz="1400" dirty="0" smtClean="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Rectangle 26"/>
          <p:cNvSpPr/>
          <p:nvPr/>
        </p:nvSpPr>
        <p:spPr>
          <a:xfrm>
            <a:off x="734568" y="2948285"/>
            <a:ext cx="1634325" cy="276999"/>
          </a:xfrm>
          <a:prstGeom prst="rect">
            <a:avLst/>
          </a:prstGeom>
        </p:spPr>
        <p:txBody>
          <a:bodyPr wrap="square">
            <a:spAutoFit/>
          </a:bodyPr>
          <a:lstStyle/>
          <a:p>
            <a:pPr algn="ctr"/>
            <a:r>
              <a:rPr lang="en-US" sz="1200" b="1" dirty="0" smtClean="0">
                <a:latin typeface="Lato Light" panose="020F0502020204030203" pitchFamily="34" charset="0"/>
                <a:ea typeface="Lato Light" panose="020F0502020204030203" pitchFamily="34" charset="0"/>
                <a:cs typeface="Lato Light" panose="020F0502020204030203" pitchFamily="34" charset="0"/>
              </a:rPr>
              <a:t>64,434 Doctors</a:t>
            </a:r>
          </a:p>
        </p:txBody>
      </p:sp>
      <p:sp>
        <p:nvSpPr>
          <p:cNvPr id="28" name="Rectangle 27"/>
          <p:cNvSpPr/>
          <p:nvPr/>
        </p:nvSpPr>
        <p:spPr>
          <a:xfrm>
            <a:off x="4682494" y="2953981"/>
            <a:ext cx="1634325" cy="276999"/>
          </a:xfrm>
          <a:prstGeom prst="rect">
            <a:avLst/>
          </a:prstGeom>
        </p:spPr>
        <p:txBody>
          <a:bodyPr wrap="square">
            <a:spAutoFit/>
          </a:bodyPr>
          <a:lstStyle/>
          <a:p>
            <a:pPr algn="ctr"/>
            <a:r>
              <a:rPr lang="en-US" sz="1200" b="1" dirty="0" smtClean="0">
                <a:latin typeface="Lato Light" panose="020F0502020204030203" pitchFamily="34" charset="0"/>
                <a:ea typeface="Lato Light" panose="020F0502020204030203" pitchFamily="34" charset="0"/>
                <a:cs typeface="Lato Light" panose="020F0502020204030203" pitchFamily="34" charset="0"/>
              </a:rPr>
              <a:t>30,516 Nurses</a:t>
            </a:r>
          </a:p>
        </p:txBody>
      </p:sp>
      <p:sp>
        <p:nvSpPr>
          <p:cNvPr id="29" name="Rectangle 28"/>
          <p:cNvSpPr/>
          <p:nvPr/>
        </p:nvSpPr>
        <p:spPr>
          <a:xfrm>
            <a:off x="2670282" y="2969875"/>
            <a:ext cx="1634325" cy="276999"/>
          </a:xfrm>
          <a:prstGeom prst="rect">
            <a:avLst/>
          </a:prstGeom>
        </p:spPr>
        <p:txBody>
          <a:bodyPr wrap="square">
            <a:spAutoFit/>
          </a:bodyPr>
          <a:lstStyle/>
          <a:p>
            <a:pPr algn="ctr"/>
            <a:r>
              <a:rPr lang="en-US" sz="1200" b="1" dirty="0" smtClean="0">
                <a:latin typeface="Lato Light" panose="020F0502020204030203" pitchFamily="34" charset="0"/>
                <a:ea typeface="Lato Light" panose="020F0502020204030203" pitchFamily="34" charset="0"/>
                <a:cs typeface="Lato Light" panose="020F0502020204030203" pitchFamily="34" charset="0"/>
              </a:rPr>
              <a:t>6,034 Dentists</a:t>
            </a:r>
          </a:p>
        </p:txBody>
      </p:sp>
      <p:sp>
        <p:nvSpPr>
          <p:cNvPr id="30" name="Rectangle 29"/>
          <p:cNvSpPr/>
          <p:nvPr/>
        </p:nvSpPr>
        <p:spPr>
          <a:xfrm>
            <a:off x="6694706" y="2957621"/>
            <a:ext cx="1634325" cy="276999"/>
          </a:xfrm>
          <a:prstGeom prst="rect">
            <a:avLst/>
          </a:prstGeom>
        </p:spPr>
        <p:txBody>
          <a:bodyPr wrap="square">
            <a:spAutoFit/>
          </a:bodyPr>
          <a:lstStyle/>
          <a:p>
            <a:pPr algn="ctr"/>
            <a:r>
              <a:rPr lang="en-US" sz="1200" b="1" dirty="0" smtClean="0">
                <a:latin typeface="Lato Light" panose="020F0502020204030203" pitchFamily="34" charset="0"/>
                <a:ea typeface="Lato Light" panose="020F0502020204030203" pitchFamily="34" charset="0"/>
                <a:cs typeface="Lato Light" panose="020F0502020204030203" pitchFamily="34" charset="0"/>
              </a:rPr>
              <a:t>27,000 Midwives</a:t>
            </a:r>
          </a:p>
        </p:txBody>
      </p:sp>
      <p:sp>
        <p:nvSpPr>
          <p:cNvPr id="31" name="Rectangle 30"/>
          <p:cNvSpPr/>
          <p:nvPr/>
        </p:nvSpPr>
        <p:spPr>
          <a:xfrm>
            <a:off x="4941228" y="4862214"/>
            <a:ext cx="4179735"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Bangladesh Medical Association (2016-17), Bangladesh Health System Review (2015)</a:t>
            </a:r>
          </a:p>
        </p:txBody>
      </p:sp>
    </p:spTree>
    <p:extLst>
      <p:ext uri="{BB962C8B-B14F-4D97-AF65-F5344CB8AC3E}">
        <p14:creationId xmlns:p14="http://schemas.microsoft.com/office/powerpoint/2010/main" val="632467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534400" y="102961"/>
            <a:ext cx="526745" cy="491519"/>
            <a:chOff x="8138746" y="327382"/>
            <a:chExt cx="526745" cy="491519"/>
          </a:xfrm>
        </p:grpSpPr>
        <p:sp>
          <p:nvSpPr>
            <p:cNvPr id="10" name="Rectangle 9">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6</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sp>
        <p:nvSpPr>
          <p:cNvPr id="12" name="TextBox 11"/>
          <p:cNvSpPr txBox="1"/>
          <p:nvPr/>
        </p:nvSpPr>
        <p:spPr>
          <a:xfrm>
            <a:off x="228600" y="147195"/>
            <a:ext cx="8001000" cy="400110"/>
          </a:xfrm>
          <a:prstGeom prst="rect">
            <a:avLst/>
          </a:prstGeom>
          <a:noFill/>
        </p:spPr>
        <p:txBody>
          <a:bodyPr wrap="square" rtlCol="0">
            <a:spAutoFit/>
          </a:bodyPr>
          <a:lstStyle/>
          <a:p>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Healthcare Sector is Neglected in Bangladesh</a:t>
            </a:r>
            <a:endPar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97529" y="1941206"/>
            <a:ext cx="740110" cy="438223"/>
          </a:xfrm>
          <a:prstGeom prst="rect">
            <a:avLst/>
          </a:prstGeom>
        </p:spPr>
      </p:pic>
      <p:sp>
        <p:nvSpPr>
          <p:cNvPr id="25" name="Rectangle 24"/>
          <p:cNvSpPr/>
          <p:nvPr/>
        </p:nvSpPr>
        <p:spPr>
          <a:xfrm>
            <a:off x="1058520" y="1057557"/>
            <a:ext cx="7780680" cy="36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0"/>
              </a:spcAft>
            </a:pPr>
            <a:r>
              <a:rPr lang="en-US" sz="14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Total Healthcare Expenditure is </a:t>
            </a:r>
            <a:r>
              <a:rPr lang="en-US" sz="1400" b="1"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merely</a:t>
            </a:r>
            <a:r>
              <a:rPr lang="en-US" sz="14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a:t>
            </a:r>
            <a:r>
              <a:rPr lang="en-US" sz="1400" b="1"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3.7% </a:t>
            </a:r>
            <a:r>
              <a:rPr lang="en-US" sz="14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of </a:t>
            </a:r>
            <a:r>
              <a:rPr lang="en-US" sz="1400" dirty="0" smtClean="0">
                <a:solidFill>
                  <a:srgbClr val="000000"/>
                </a:solidFill>
                <a:latin typeface="Lato Light" panose="020F0502020204030203" pitchFamily="34" charset="0"/>
                <a:ea typeface="Lato Light" panose="020F0502020204030203" pitchFamily="34" charset="0"/>
                <a:cs typeface="Lato Light" panose="020F0502020204030203" pitchFamily="34" charset="0"/>
              </a:rPr>
              <a:t>a </a:t>
            </a:r>
            <a:r>
              <a:rPr lang="en-US" sz="14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GDP of </a:t>
            </a:r>
            <a:r>
              <a:rPr lang="en-US" sz="1400" b="1"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USD 221 bn. Allocation for healthcare sector in total ADP is only 6.2% for FY 2017-18</a:t>
            </a:r>
            <a:r>
              <a:rPr lang="en-US" sz="14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a:t>
            </a:r>
            <a:endParaRPr lang="en-US" sz="2400" dirty="0">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26" name="Rectangle 25"/>
          <p:cNvSpPr/>
          <p:nvPr/>
        </p:nvSpPr>
        <p:spPr>
          <a:xfrm>
            <a:off x="1058520" y="2027054"/>
            <a:ext cx="7494964"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pPr>
            <a:r>
              <a:rPr lang="en-US" sz="1400" b="1"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Only 32 USD </a:t>
            </a:r>
            <a:r>
              <a:rPr lang="en-US" sz="140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per Capita Healthcare </a:t>
            </a:r>
            <a:r>
              <a:rPr lang="en-US" sz="14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Expenditure compared to India 75, China 420</a:t>
            </a:r>
            <a:r>
              <a:rPr lang="en-US" sz="1400" dirty="0" smtClean="0">
                <a:solidFill>
                  <a:srgbClr val="000000"/>
                </a:solidFill>
                <a:latin typeface="Lato Light" panose="020F0502020204030203" pitchFamily="34" charset="0"/>
                <a:ea typeface="Lato Light" panose="020F0502020204030203" pitchFamily="34" charset="0"/>
                <a:cs typeface="Lato Light" panose="020F0502020204030203" pitchFamily="34" charset="0"/>
              </a:rPr>
              <a:t>, </a:t>
            </a:r>
            <a:r>
              <a:rPr lang="en-US" sz="14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USA 9,403 </a:t>
            </a:r>
            <a:r>
              <a:rPr lang="en-US" sz="14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and </a:t>
            </a:r>
            <a:r>
              <a:rPr lang="en-US" sz="14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UK 3,935 USD</a:t>
            </a:r>
            <a:endParaRPr lang="en-US" sz="1400" dirty="0">
              <a:effectLst/>
              <a:latin typeface="Lato Light" panose="020F0502020204030203" pitchFamily="34" charset="0"/>
              <a:ea typeface="Lato Light" panose="020F0502020204030203" pitchFamily="34" charset="0"/>
              <a:cs typeface="Lato Light" panose="020F0502020204030203" pitchFamily="34" charset="0"/>
            </a:endParaRPr>
          </a:p>
        </p:txBody>
      </p:sp>
      <p:grpSp>
        <p:nvGrpSpPr>
          <p:cNvPr id="27" name="Group 26"/>
          <p:cNvGrpSpPr/>
          <p:nvPr/>
        </p:nvGrpSpPr>
        <p:grpSpPr>
          <a:xfrm>
            <a:off x="294417" y="929148"/>
            <a:ext cx="549554" cy="551509"/>
            <a:chOff x="2060575" y="6313488"/>
            <a:chExt cx="446088" cy="447675"/>
          </a:xfrm>
          <a:solidFill>
            <a:schemeClr val="accent1"/>
          </a:solidFill>
        </p:grpSpPr>
        <p:sp>
          <p:nvSpPr>
            <p:cNvPr id="28" name="Freeform 210"/>
            <p:cNvSpPr>
              <a:spLocks/>
            </p:cNvSpPr>
            <p:nvPr/>
          </p:nvSpPr>
          <p:spPr bwMode="auto">
            <a:xfrm>
              <a:off x="2306638" y="6553200"/>
              <a:ext cx="200025" cy="188913"/>
            </a:xfrm>
            <a:custGeom>
              <a:avLst/>
              <a:gdLst>
                <a:gd name="T0" fmla="*/ 88 w 262"/>
                <a:gd name="T1" fmla="*/ 245 h 245"/>
                <a:gd name="T2" fmla="*/ 262 w 262"/>
                <a:gd name="T3" fmla="*/ 0 h 245"/>
                <a:gd name="T4" fmla="*/ 0 w 262"/>
                <a:gd name="T5" fmla="*/ 0 h 245"/>
                <a:gd name="T6" fmla="*/ 88 w 262"/>
                <a:gd name="T7" fmla="*/ 245 h 245"/>
              </a:gdLst>
              <a:ahLst/>
              <a:cxnLst>
                <a:cxn ang="0">
                  <a:pos x="T0" y="T1"/>
                </a:cxn>
                <a:cxn ang="0">
                  <a:pos x="T2" y="T3"/>
                </a:cxn>
                <a:cxn ang="0">
                  <a:pos x="T4" y="T5"/>
                </a:cxn>
                <a:cxn ang="0">
                  <a:pos x="T6" y="T7"/>
                </a:cxn>
              </a:cxnLst>
              <a:rect l="0" t="0" r="r" b="b"/>
              <a:pathLst>
                <a:path w="262" h="245">
                  <a:moveTo>
                    <a:pt x="88" y="245"/>
                  </a:moveTo>
                  <a:cubicBezTo>
                    <a:pt x="185" y="203"/>
                    <a:pt x="254" y="110"/>
                    <a:pt x="262" y="0"/>
                  </a:cubicBezTo>
                  <a:cubicBezTo>
                    <a:pt x="0" y="0"/>
                    <a:pt x="0" y="0"/>
                    <a:pt x="0" y="0"/>
                  </a:cubicBezTo>
                  <a:lnTo>
                    <a:pt x="8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9" name="Freeform 211"/>
            <p:cNvSpPr>
              <a:spLocks/>
            </p:cNvSpPr>
            <p:nvPr/>
          </p:nvSpPr>
          <p:spPr bwMode="auto">
            <a:xfrm>
              <a:off x="2060575" y="6553200"/>
              <a:ext cx="282575" cy="207963"/>
            </a:xfrm>
            <a:custGeom>
              <a:avLst/>
              <a:gdLst>
                <a:gd name="T0" fmla="*/ 0 w 367"/>
                <a:gd name="T1" fmla="*/ 0 h 269"/>
                <a:gd name="T2" fmla="*/ 291 w 367"/>
                <a:gd name="T3" fmla="*/ 269 h 269"/>
                <a:gd name="T4" fmla="*/ 367 w 367"/>
                <a:gd name="T5" fmla="*/ 259 h 269"/>
                <a:gd name="T6" fmla="*/ 274 w 367"/>
                <a:gd name="T7" fmla="*/ 0 h 269"/>
                <a:gd name="T8" fmla="*/ 0 w 367"/>
                <a:gd name="T9" fmla="*/ 0 h 269"/>
              </a:gdLst>
              <a:ahLst/>
              <a:cxnLst>
                <a:cxn ang="0">
                  <a:pos x="T0" y="T1"/>
                </a:cxn>
                <a:cxn ang="0">
                  <a:pos x="T2" y="T3"/>
                </a:cxn>
                <a:cxn ang="0">
                  <a:pos x="T4" y="T5"/>
                </a:cxn>
                <a:cxn ang="0">
                  <a:pos x="T6" y="T7"/>
                </a:cxn>
                <a:cxn ang="0">
                  <a:pos x="T8" y="T9"/>
                </a:cxn>
              </a:cxnLst>
              <a:rect l="0" t="0" r="r" b="b"/>
              <a:pathLst>
                <a:path w="367" h="269">
                  <a:moveTo>
                    <a:pt x="0" y="0"/>
                  </a:moveTo>
                  <a:cubicBezTo>
                    <a:pt x="12" y="151"/>
                    <a:pt x="137" y="269"/>
                    <a:pt x="291" y="269"/>
                  </a:cubicBezTo>
                  <a:cubicBezTo>
                    <a:pt x="317" y="269"/>
                    <a:pt x="342" y="265"/>
                    <a:pt x="367" y="259"/>
                  </a:cubicBezTo>
                  <a:cubicBezTo>
                    <a:pt x="274" y="0"/>
                    <a:pt x="274" y="0"/>
                    <a:pt x="27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0" name="Freeform 212"/>
            <p:cNvSpPr>
              <a:spLocks/>
            </p:cNvSpPr>
            <p:nvPr/>
          </p:nvSpPr>
          <p:spPr bwMode="auto">
            <a:xfrm>
              <a:off x="2060575" y="6361113"/>
              <a:ext cx="188913" cy="158750"/>
            </a:xfrm>
            <a:custGeom>
              <a:avLst/>
              <a:gdLst>
                <a:gd name="T0" fmla="*/ 110 w 245"/>
                <a:gd name="T1" fmla="*/ 0 h 206"/>
                <a:gd name="T2" fmla="*/ 0 w 245"/>
                <a:gd name="T3" fmla="*/ 206 h 206"/>
                <a:gd name="T4" fmla="*/ 245 w 245"/>
                <a:gd name="T5" fmla="*/ 206 h 206"/>
                <a:gd name="T6" fmla="*/ 110 w 245"/>
                <a:gd name="T7" fmla="*/ 0 h 206"/>
              </a:gdLst>
              <a:ahLst/>
              <a:cxnLst>
                <a:cxn ang="0">
                  <a:pos x="T0" y="T1"/>
                </a:cxn>
                <a:cxn ang="0">
                  <a:pos x="T2" y="T3"/>
                </a:cxn>
                <a:cxn ang="0">
                  <a:pos x="T4" y="T5"/>
                </a:cxn>
                <a:cxn ang="0">
                  <a:pos x="T6" y="T7"/>
                </a:cxn>
              </a:cxnLst>
              <a:rect l="0" t="0" r="r" b="b"/>
              <a:pathLst>
                <a:path w="245" h="206">
                  <a:moveTo>
                    <a:pt x="110" y="0"/>
                  </a:moveTo>
                  <a:cubicBezTo>
                    <a:pt x="48" y="49"/>
                    <a:pt x="7" y="122"/>
                    <a:pt x="0" y="206"/>
                  </a:cubicBezTo>
                  <a:cubicBezTo>
                    <a:pt x="245" y="206"/>
                    <a:pt x="245" y="206"/>
                    <a:pt x="245" y="206"/>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3" name="Freeform 213"/>
            <p:cNvSpPr>
              <a:spLocks/>
            </p:cNvSpPr>
            <p:nvPr/>
          </p:nvSpPr>
          <p:spPr bwMode="auto">
            <a:xfrm>
              <a:off x="2173288" y="6313488"/>
              <a:ext cx="93663" cy="173038"/>
            </a:xfrm>
            <a:custGeom>
              <a:avLst/>
              <a:gdLst>
                <a:gd name="T0" fmla="*/ 123 w 123"/>
                <a:gd name="T1" fmla="*/ 0 h 225"/>
                <a:gd name="T2" fmla="*/ 0 w 123"/>
                <a:gd name="T3" fmla="*/ 37 h 225"/>
                <a:gd name="T4" fmla="*/ 123 w 123"/>
                <a:gd name="T5" fmla="*/ 225 h 225"/>
                <a:gd name="T6" fmla="*/ 123 w 123"/>
                <a:gd name="T7" fmla="*/ 0 h 225"/>
              </a:gdLst>
              <a:ahLst/>
              <a:cxnLst>
                <a:cxn ang="0">
                  <a:pos x="T0" y="T1"/>
                </a:cxn>
                <a:cxn ang="0">
                  <a:pos x="T2" y="T3"/>
                </a:cxn>
                <a:cxn ang="0">
                  <a:pos x="T4" y="T5"/>
                </a:cxn>
                <a:cxn ang="0">
                  <a:pos x="T6" y="T7"/>
                </a:cxn>
              </a:cxnLst>
              <a:rect l="0" t="0" r="r" b="b"/>
              <a:pathLst>
                <a:path w="123" h="225">
                  <a:moveTo>
                    <a:pt x="123" y="0"/>
                  </a:moveTo>
                  <a:cubicBezTo>
                    <a:pt x="79" y="3"/>
                    <a:pt x="37" y="16"/>
                    <a:pt x="0" y="37"/>
                  </a:cubicBezTo>
                  <a:cubicBezTo>
                    <a:pt x="123" y="225"/>
                    <a:pt x="123" y="225"/>
                    <a:pt x="123" y="225"/>
                  </a:cubicBezTo>
                  <a:lnTo>
                    <a:pt x="1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 name="Freeform 214"/>
            <p:cNvSpPr>
              <a:spLocks/>
            </p:cNvSpPr>
            <p:nvPr/>
          </p:nvSpPr>
          <p:spPr bwMode="auto">
            <a:xfrm>
              <a:off x="2300288" y="6313488"/>
              <a:ext cx="206375" cy="206375"/>
            </a:xfrm>
            <a:custGeom>
              <a:avLst/>
              <a:gdLst>
                <a:gd name="T0" fmla="*/ 269 w 269"/>
                <a:gd name="T1" fmla="*/ 268 h 268"/>
                <a:gd name="T2" fmla="*/ 0 w 269"/>
                <a:gd name="T3" fmla="*/ 268 h 268"/>
                <a:gd name="T4" fmla="*/ 0 w 269"/>
                <a:gd name="T5" fmla="*/ 0 h 268"/>
                <a:gd name="T6" fmla="*/ 269 w 269"/>
                <a:gd name="T7" fmla="*/ 268 h 268"/>
              </a:gdLst>
              <a:ahLst/>
              <a:cxnLst>
                <a:cxn ang="0">
                  <a:pos x="T0" y="T1"/>
                </a:cxn>
                <a:cxn ang="0">
                  <a:pos x="T2" y="T3"/>
                </a:cxn>
                <a:cxn ang="0">
                  <a:pos x="T4" y="T5"/>
                </a:cxn>
                <a:cxn ang="0">
                  <a:pos x="T6" y="T7"/>
                </a:cxn>
              </a:cxnLst>
              <a:rect l="0" t="0" r="r" b="b"/>
              <a:pathLst>
                <a:path w="269" h="268">
                  <a:moveTo>
                    <a:pt x="269" y="268"/>
                  </a:moveTo>
                  <a:cubicBezTo>
                    <a:pt x="0" y="268"/>
                    <a:pt x="0" y="268"/>
                    <a:pt x="0" y="268"/>
                  </a:cubicBezTo>
                  <a:cubicBezTo>
                    <a:pt x="0" y="0"/>
                    <a:pt x="0" y="0"/>
                    <a:pt x="0" y="0"/>
                  </a:cubicBezTo>
                  <a:cubicBezTo>
                    <a:pt x="144" y="10"/>
                    <a:pt x="258" y="124"/>
                    <a:pt x="269"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pic>
        <p:nvPicPr>
          <p:cNvPr id="6"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417" y="2789748"/>
            <a:ext cx="579520" cy="57952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058520" y="2813268"/>
            <a:ext cx="7979259" cy="1815882"/>
          </a:xfrm>
          <a:prstGeom prst="rect">
            <a:avLst/>
          </a:prstGeom>
        </p:spPr>
        <p:txBody>
          <a:bodyPr wrap="square">
            <a:spAutoFit/>
          </a:bodyPr>
          <a:lstStyle/>
          <a:p>
            <a:r>
              <a:rPr lang="en-US" sz="1400" b="1" dirty="0" smtClean="0">
                <a:latin typeface="Lato Light" panose="020F0502020204030203" pitchFamily="34" charset="0"/>
                <a:ea typeface="Lato Light" panose="020F0502020204030203" pitchFamily="34" charset="0"/>
                <a:cs typeface="Lato Light" panose="020F0502020204030203" pitchFamily="34" charset="0"/>
              </a:rPr>
              <a:t>Economic Intelligence Unit of The Economist has ranked 80 countries</a:t>
            </a:r>
            <a:r>
              <a:rPr lang="en-US" sz="1400" dirty="0" smtClean="0">
                <a:latin typeface="Lato Light" panose="020F0502020204030203" pitchFamily="34" charset="0"/>
                <a:ea typeface="Lato Light" panose="020F0502020204030203" pitchFamily="34" charset="0"/>
                <a:cs typeface="Lato Light" panose="020F0502020204030203" pitchFamily="34" charset="0"/>
              </a:rPr>
              <a:t> on the quality of healthcare facilities available. In that index, Bangladesh has ranked </a:t>
            </a:r>
          </a:p>
          <a:p>
            <a:pPr marL="171450" indent="-171450">
              <a:buFont typeface="Lato Light" panose="020F0502020204030203" pitchFamily="34" charset="0"/>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628650" lvl="1" indent="-171450">
              <a:buFont typeface="Lato Light" panose="020F0502020204030203" pitchFamily="34" charset="0"/>
              <a:buChar char="–"/>
            </a:pPr>
            <a:r>
              <a:rPr lang="en-US" sz="1400" b="1" i="1"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79</a:t>
            </a:r>
            <a:r>
              <a:rPr lang="en-US" sz="1400" b="1" i="1" baseline="30000"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th</a:t>
            </a:r>
            <a:r>
              <a:rPr lang="en-US" sz="1400" b="1" i="1"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 on the Quality of Death Index</a:t>
            </a:r>
          </a:p>
          <a:p>
            <a:pPr marL="628650" lvl="1" indent="-171450">
              <a:buFont typeface="Lato Light" panose="020F0502020204030203" pitchFamily="34" charset="0"/>
              <a:buChar char="–"/>
            </a:pPr>
            <a:endParaRPr lang="en-US" sz="1400" b="1" i="1" dirty="0">
              <a:solidFill>
                <a:srgbClr val="FF0000"/>
              </a:solidFill>
              <a:latin typeface="Lato Light" panose="020F0502020204030203" pitchFamily="34" charset="0"/>
              <a:ea typeface="Lato Light" panose="020F0502020204030203" pitchFamily="34" charset="0"/>
              <a:cs typeface="Lato Light" panose="020F0502020204030203" pitchFamily="34" charset="0"/>
            </a:endParaRPr>
          </a:p>
          <a:p>
            <a:pPr marL="628650" lvl="1" indent="-171450">
              <a:buFont typeface="Lato Light" panose="020F0502020204030203" pitchFamily="34" charset="0"/>
              <a:buChar char="–"/>
            </a:pPr>
            <a:r>
              <a:rPr lang="en-US" sz="1400" b="1" i="1"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80</a:t>
            </a:r>
            <a:r>
              <a:rPr lang="en-US" sz="1400" b="1" i="1" baseline="30000"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th</a:t>
            </a:r>
            <a:r>
              <a:rPr lang="en-US" sz="1400" b="1" i="1"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 on the Quality of Care Index </a:t>
            </a:r>
          </a:p>
          <a:p>
            <a:pPr marL="628650" lvl="1" indent="-171450">
              <a:buFont typeface="Lato Light" panose="020F0502020204030203" pitchFamily="34" charset="0"/>
              <a:buChar char="–"/>
            </a:pPr>
            <a:endParaRPr lang="en-US" sz="1400" b="1" i="1" dirty="0">
              <a:solidFill>
                <a:srgbClr val="FF0000"/>
              </a:solidFill>
              <a:latin typeface="Lato Light" panose="020F0502020204030203" pitchFamily="34" charset="0"/>
              <a:ea typeface="Lato Light" panose="020F0502020204030203" pitchFamily="34" charset="0"/>
              <a:cs typeface="Lato Light" panose="020F0502020204030203" pitchFamily="34" charset="0"/>
            </a:endParaRPr>
          </a:p>
          <a:p>
            <a:pPr marL="628650" lvl="1" indent="-171450">
              <a:buFont typeface="Lato Light" panose="020F0502020204030203" pitchFamily="34" charset="0"/>
              <a:buChar char="–"/>
            </a:pPr>
            <a:r>
              <a:rPr lang="en-US" sz="1400" b="1" i="1"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80</a:t>
            </a:r>
            <a:r>
              <a:rPr lang="en-US" sz="1400" b="1" i="1" baseline="30000"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th</a:t>
            </a:r>
            <a:r>
              <a:rPr lang="en-US" sz="1400" b="1" i="1"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 on the Quality of Health </a:t>
            </a:r>
            <a:r>
              <a:rPr lang="en-US" sz="1400" b="1" i="1" dirty="0">
                <a:solidFill>
                  <a:srgbClr val="FF0000"/>
                </a:solidFill>
                <a:latin typeface="Lato Light" panose="020F0502020204030203" pitchFamily="34" charset="0"/>
                <a:ea typeface="Lato Light" panose="020F0502020204030203" pitchFamily="34" charset="0"/>
                <a:cs typeface="Lato Light" panose="020F0502020204030203" pitchFamily="34" charset="0"/>
              </a:rPr>
              <a:t>W</a:t>
            </a:r>
            <a:r>
              <a:rPr lang="en-US" sz="1400" b="1" i="1" dirty="0" smtClean="0">
                <a:solidFill>
                  <a:srgbClr val="FF0000"/>
                </a:solidFill>
                <a:latin typeface="Lato Light" panose="020F0502020204030203" pitchFamily="34" charset="0"/>
                <a:ea typeface="Lato Light" panose="020F0502020204030203" pitchFamily="34" charset="0"/>
                <a:cs typeface="Lato Light" panose="020F0502020204030203" pitchFamily="34" charset="0"/>
              </a:rPr>
              <a:t>orkforce Index  </a:t>
            </a:r>
            <a:endParaRPr lang="en-US" sz="1400" b="1" i="1" dirty="0">
              <a:solidFill>
                <a:srgbClr val="FF000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9" name="Rectangle 18"/>
          <p:cNvSpPr/>
          <p:nvPr/>
        </p:nvSpPr>
        <p:spPr>
          <a:xfrm>
            <a:off x="6214953" y="4862214"/>
            <a:ext cx="2906011"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MoF, WHO, The Economist, The World Bank, 2017</a:t>
            </a:r>
          </a:p>
        </p:txBody>
      </p:sp>
    </p:spTree>
    <p:extLst>
      <p:ext uri="{BB962C8B-B14F-4D97-AF65-F5344CB8AC3E}">
        <p14:creationId xmlns:p14="http://schemas.microsoft.com/office/powerpoint/2010/main" val="4204174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534400" y="102961"/>
            <a:ext cx="526745" cy="491519"/>
            <a:chOff x="8138746" y="327382"/>
            <a:chExt cx="526745" cy="491519"/>
          </a:xfrm>
        </p:grpSpPr>
        <p:sp>
          <p:nvSpPr>
            <p:cNvPr id="10" name="Rectangle 9">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8</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sp>
        <p:nvSpPr>
          <p:cNvPr id="12" name="TextBox 11"/>
          <p:cNvSpPr txBox="1"/>
          <p:nvPr/>
        </p:nvSpPr>
        <p:spPr>
          <a:xfrm>
            <a:off x="228600" y="147195"/>
            <a:ext cx="8382000" cy="400110"/>
          </a:xfrm>
          <a:prstGeom prst="rect">
            <a:avLst/>
          </a:prstGeom>
          <a:noFill/>
        </p:spPr>
        <p:txBody>
          <a:bodyPr wrap="square" rtlCol="0">
            <a:spAutoFit/>
          </a:bodyPr>
          <a:lstStyle/>
          <a:p>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Palliative Care in Bangladesh at A Glance </a:t>
            </a:r>
            <a:endPar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20"/>
          <p:cNvSpPr/>
          <p:nvPr/>
        </p:nvSpPr>
        <p:spPr>
          <a:xfrm>
            <a:off x="6214953" y="4862214"/>
            <a:ext cx="2906011"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Bangladesh Medical Association, 2016-17</a:t>
            </a:r>
          </a:p>
        </p:txBody>
      </p:sp>
      <p:grpSp>
        <p:nvGrpSpPr>
          <p:cNvPr id="6" name="Group 5"/>
          <p:cNvGrpSpPr/>
          <p:nvPr/>
        </p:nvGrpSpPr>
        <p:grpSpPr>
          <a:xfrm>
            <a:off x="1295400" y="885260"/>
            <a:ext cx="6553200" cy="3686175"/>
            <a:chOff x="1295400" y="885260"/>
            <a:chExt cx="6553200" cy="3686175"/>
          </a:xfrm>
        </p:grpSpPr>
        <p:grpSp>
          <p:nvGrpSpPr>
            <p:cNvPr id="5" name="Group 4"/>
            <p:cNvGrpSpPr/>
            <p:nvPr/>
          </p:nvGrpSpPr>
          <p:grpSpPr>
            <a:xfrm>
              <a:off x="1295400" y="885260"/>
              <a:ext cx="6553200" cy="3686175"/>
              <a:chOff x="1295400" y="885260"/>
              <a:chExt cx="6553200" cy="3686175"/>
            </a:xfrm>
          </p:grpSpPr>
          <p:grpSp>
            <p:nvGrpSpPr>
              <p:cNvPr id="3" name="Group 2"/>
              <p:cNvGrpSpPr/>
              <p:nvPr/>
            </p:nvGrpSpPr>
            <p:grpSpPr>
              <a:xfrm>
                <a:off x="1295400" y="885260"/>
                <a:ext cx="6553200" cy="3686175"/>
                <a:chOff x="1295400" y="885260"/>
                <a:chExt cx="6553200" cy="368617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85260"/>
                  <a:ext cx="6553200" cy="3686175"/>
                </a:xfrm>
                <a:prstGeom prst="rect">
                  <a:avLst/>
                </a:prstGeom>
              </p:spPr>
            </p:pic>
            <p:sp>
              <p:nvSpPr>
                <p:cNvPr id="2" name="Rectangle 1"/>
                <p:cNvSpPr/>
                <p:nvPr/>
              </p:nvSpPr>
              <p:spPr>
                <a:xfrm>
                  <a:off x="4351351" y="4095750"/>
                  <a:ext cx="152400" cy="152400"/>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sp>
              <p:nvSpPr>
                <p:cNvPr id="13" name="Rectangle 12"/>
                <p:cNvSpPr/>
                <p:nvPr/>
              </p:nvSpPr>
              <p:spPr>
                <a:xfrm>
                  <a:off x="6070504" y="3630599"/>
                  <a:ext cx="152400" cy="152400"/>
                </a:xfrm>
                <a:prstGeom prst="rect">
                  <a:avLst/>
                </a:prstGeom>
                <a:ln w="3175">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grpSp>
          <p:sp>
            <p:nvSpPr>
              <p:cNvPr id="14" name="Rectangle 13"/>
              <p:cNvSpPr/>
              <p:nvPr/>
            </p:nvSpPr>
            <p:spPr>
              <a:xfrm>
                <a:off x="4050632" y="3814167"/>
                <a:ext cx="1676400" cy="656724"/>
              </a:xfrm>
              <a:prstGeom prst="rect">
                <a:avLst/>
              </a:prstGeom>
              <a:noFill/>
              <a:ln w="3175">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rgbClr val="0070C0"/>
                    </a:solidFill>
                  </a:rPr>
                  <a:t>+</a:t>
                </a:r>
              </a:p>
            </p:txBody>
          </p:sp>
        </p:grpSp>
        <p:sp>
          <p:nvSpPr>
            <p:cNvPr id="15" name="Rectangle 14"/>
            <p:cNvSpPr/>
            <p:nvPr/>
          </p:nvSpPr>
          <p:spPr>
            <a:xfrm>
              <a:off x="5775160" y="3352448"/>
              <a:ext cx="1676400" cy="656724"/>
            </a:xfrm>
            <a:prstGeom prst="rect">
              <a:avLst/>
            </a:prstGeom>
            <a:noFill/>
            <a:ln w="3175">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rgbClr val="00B050"/>
                  </a:solidFill>
                </a:rPr>
                <a:t>+</a:t>
              </a:r>
            </a:p>
          </p:txBody>
        </p:sp>
      </p:grpSp>
    </p:spTree>
    <p:extLst>
      <p:ext uri="{BB962C8B-B14F-4D97-AF65-F5344CB8AC3E}">
        <p14:creationId xmlns:p14="http://schemas.microsoft.com/office/powerpoint/2010/main" val="3921176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382000" y="102961"/>
            <a:ext cx="679145" cy="491519"/>
            <a:chOff x="8138746" y="327382"/>
            <a:chExt cx="526745" cy="491519"/>
          </a:xfrm>
        </p:grpSpPr>
        <p:sp>
          <p:nvSpPr>
            <p:cNvPr id="10" name="Rectangle 9">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9</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sp>
        <p:nvSpPr>
          <p:cNvPr id="12" name="TextBox 11"/>
          <p:cNvSpPr txBox="1"/>
          <p:nvPr/>
        </p:nvSpPr>
        <p:spPr>
          <a:xfrm>
            <a:off x="228600" y="147195"/>
            <a:ext cx="8382000" cy="707886"/>
          </a:xfrm>
          <a:prstGeom prst="rect">
            <a:avLst/>
          </a:prstGeom>
          <a:noFill/>
        </p:spPr>
        <p:txBody>
          <a:bodyPr wrap="square" rtlCol="0">
            <a:spAutoFit/>
          </a:bodyPr>
          <a:lstStyle/>
          <a:p>
            <a:r>
              <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rPr>
              <a:t>Lack of Infrastructure, Shortage of Health Workforce </a:t>
            </a:r>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dominating Palliative Care Supply Side Dynamics</a:t>
            </a:r>
            <a:endPar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sp>
        <p:nvSpPr>
          <p:cNvPr id="8" name="Rectangle 7"/>
          <p:cNvSpPr/>
          <p:nvPr/>
        </p:nvSpPr>
        <p:spPr>
          <a:xfrm>
            <a:off x="6214953" y="4862214"/>
            <a:ext cx="2906011"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LightCastle Primary Research Findings, 2016-17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820791"/>
            <a:ext cx="7315200" cy="4114800"/>
          </a:xfrm>
          <a:prstGeom prst="rect">
            <a:avLst/>
          </a:prstGeom>
        </p:spPr>
      </p:pic>
    </p:spTree>
    <p:extLst>
      <p:ext uri="{BB962C8B-B14F-4D97-AF65-F5344CB8AC3E}">
        <p14:creationId xmlns:p14="http://schemas.microsoft.com/office/powerpoint/2010/main" val="45618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147195"/>
            <a:ext cx="6405937" cy="400110"/>
          </a:xfrm>
          <a:prstGeom prst="rect">
            <a:avLst/>
          </a:prstGeom>
          <a:noFill/>
        </p:spPr>
        <p:txBody>
          <a:bodyPr wrap="square" rtlCol="0">
            <a:spAutoFit/>
          </a:bodyPr>
          <a:lstStyle/>
          <a:p>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Demand </a:t>
            </a:r>
            <a:r>
              <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rPr>
              <a:t>of Palliative Care </a:t>
            </a:r>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is Ever-rising</a:t>
            </a:r>
            <a:endPar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6553200" y="4947106"/>
            <a:ext cx="2567763"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BCG, Bangladesh Medical Association, 2016-17</a:t>
            </a:r>
          </a:p>
        </p:txBody>
      </p:sp>
      <p:grpSp>
        <p:nvGrpSpPr>
          <p:cNvPr id="8" name="Group 7"/>
          <p:cNvGrpSpPr/>
          <p:nvPr/>
        </p:nvGrpSpPr>
        <p:grpSpPr>
          <a:xfrm>
            <a:off x="8382000" y="102961"/>
            <a:ext cx="679145" cy="491519"/>
            <a:chOff x="8138746" y="327382"/>
            <a:chExt cx="526745" cy="491519"/>
          </a:xfrm>
        </p:grpSpPr>
        <p:sp>
          <p:nvSpPr>
            <p:cNvPr id="13" name="Rectangle 12">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14"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11</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9144000" cy="5143500"/>
          </a:xfrm>
          <a:prstGeom prst="rect">
            <a:avLst/>
          </a:prstGeom>
        </p:spPr>
      </p:pic>
      <p:sp>
        <p:nvSpPr>
          <p:cNvPr id="9" name="Rectangle 8"/>
          <p:cNvSpPr/>
          <p:nvPr/>
        </p:nvSpPr>
        <p:spPr>
          <a:xfrm>
            <a:off x="6193616" y="967085"/>
            <a:ext cx="2906011" cy="461665"/>
          </a:xfrm>
          <a:prstGeom prst="rect">
            <a:avLst/>
          </a:prstGeom>
        </p:spPr>
        <p:txBody>
          <a:bodyPr wrap="square">
            <a:spAutoFit/>
          </a:bodyPr>
          <a:lstStyle/>
          <a:p>
            <a:r>
              <a:rPr lang="en-US" sz="1200" b="1" i="1" dirty="0" smtClean="0">
                <a:solidFill>
                  <a:srgbClr val="00C5C0"/>
                </a:solidFill>
                <a:latin typeface="Lato Light" panose="020F0502020204030203" pitchFamily="34" charset="0"/>
                <a:ea typeface="Lato Light" panose="020F0502020204030203" pitchFamily="34" charset="0"/>
                <a:cs typeface="Lato Light" panose="020F0502020204030203" pitchFamily="34" charset="0"/>
              </a:rPr>
              <a:t>By 2030, 20% of the total population will be over 60+ years of age</a:t>
            </a:r>
          </a:p>
        </p:txBody>
      </p:sp>
      <p:sp>
        <p:nvSpPr>
          <p:cNvPr id="10" name="Rectangle 9"/>
          <p:cNvSpPr/>
          <p:nvPr/>
        </p:nvSpPr>
        <p:spPr>
          <a:xfrm>
            <a:off x="36576" y="4324350"/>
            <a:ext cx="2906011" cy="646331"/>
          </a:xfrm>
          <a:prstGeom prst="rect">
            <a:avLst/>
          </a:prstGeom>
        </p:spPr>
        <p:txBody>
          <a:bodyPr wrap="square">
            <a:spAutoFit/>
          </a:bodyPr>
          <a:lstStyle/>
          <a:p>
            <a:pPr algn="r"/>
            <a:r>
              <a:rPr lang="en-US" sz="1200" b="1" i="1" dirty="0" smtClean="0">
                <a:solidFill>
                  <a:srgbClr val="00C5C0"/>
                </a:solidFill>
                <a:latin typeface="Lato Light" panose="020F0502020204030203" pitchFamily="34" charset="0"/>
                <a:ea typeface="Lato Light" panose="020F0502020204030203" pitchFamily="34" charset="0"/>
                <a:cs typeface="Lato Light" panose="020F0502020204030203" pitchFamily="34" charset="0"/>
              </a:rPr>
              <a:t>By 2030, country’s MAC population (minimum monthly HH income is USD 450) will exceed 38 mn</a:t>
            </a:r>
          </a:p>
        </p:txBody>
      </p:sp>
    </p:spTree>
    <p:extLst>
      <p:ext uri="{BB962C8B-B14F-4D97-AF65-F5344CB8AC3E}">
        <p14:creationId xmlns:p14="http://schemas.microsoft.com/office/powerpoint/2010/main" val="4021215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352550"/>
            <a:ext cx="4572000" cy="3048000"/>
          </a:xfrm>
          <a:prstGeom prst="rect">
            <a:avLst/>
          </a:prstGeom>
        </p:spPr>
      </p:pic>
      <p:sp>
        <p:nvSpPr>
          <p:cNvPr id="16" name="Rectangle 15"/>
          <p:cNvSpPr/>
          <p:nvPr/>
        </p:nvSpPr>
        <p:spPr>
          <a:xfrm>
            <a:off x="5486400" y="1276350"/>
            <a:ext cx="3048000" cy="3124200"/>
          </a:xfrm>
          <a:prstGeom prst="rect">
            <a:avLst/>
          </a:prstGeom>
          <a:solidFill>
            <a:schemeClr val="bg1">
              <a:lumMod val="95000"/>
              <a:alpha val="35000"/>
            </a:schemeClr>
          </a:solid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sp>
        <p:nvSpPr>
          <p:cNvPr id="12" name="TextBox 11"/>
          <p:cNvSpPr txBox="1"/>
          <p:nvPr/>
        </p:nvSpPr>
        <p:spPr>
          <a:xfrm>
            <a:off x="228599" y="147195"/>
            <a:ext cx="8324883" cy="707886"/>
          </a:xfrm>
          <a:prstGeom prst="rect">
            <a:avLst/>
          </a:prstGeom>
          <a:noFill/>
        </p:spPr>
        <p:txBody>
          <a:bodyPr wrap="square" rtlCol="0">
            <a:spAutoFit/>
          </a:bodyPr>
          <a:lstStyle/>
          <a:p>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A Deep Dive into the Causes of Death stresses the Necessity of Palliative Care Facilities in Bangladesh</a:t>
            </a:r>
            <a:endPar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sp>
        <p:nvSpPr>
          <p:cNvPr id="5" name="Rectangle 4"/>
          <p:cNvSpPr/>
          <p:nvPr/>
        </p:nvSpPr>
        <p:spPr>
          <a:xfrm>
            <a:off x="553768" y="2757678"/>
            <a:ext cx="4551632" cy="1752600"/>
          </a:xfrm>
          <a:prstGeom prst="rect">
            <a:avLst/>
          </a:prstGeom>
          <a:solidFill>
            <a:schemeClr val="bg1">
              <a:lumMod val="95000"/>
              <a:alpha val="35000"/>
            </a:schemeClr>
          </a:solidFill>
          <a:ln w="127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Font typeface="Arial" pitchFamily="34" charset="0"/>
              <a:buChar char="•"/>
            </a:pPr>
            <a:endParaRPr lang="en-US" sz="1200" dirty="0" smtClean="0"/>
          </a:p>
        </p:txBody>
      </p:sp>
      <p:sp>
        <p:nvSpPr>
          <p:cNvPr id="15" name="Rectangle 14"/>
          <p:cNvSpPr/>
          <p:nvPr/>
        </p:nvSpPr>
        <p:spPr>
          <a:xfrm>
            <a:off x="5638800" y="1352550"/>
            <a:ext cx="2743200" cy="30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lnSpc>
                <a:spcPct val="107000"/>
              </a:lnSpc>
              <a:spcBef>
                <a:spcPts val="0"/>
              </a:spcBef>
              <a:spcAft>
                <a:spcPts val="0"/>
              </a:spcAft>
              <a:buFont typeface="Lato Light" panose="020F0502020204030203" pitchFamily="34" charset="0"/>
              <a:buChar char="–"/>
            </a:pPr>
            <a:r>
              <a:rPr lang="en-US" sz="12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There’s a </a:t>
            </a:r>
            <a:r>
              <a:rPr lang="en-US" sz="1200" b="1"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sharp increase in death tolls due to non-communicable diseases </a:t>
            </a:r>
          </a:p>
          <a:p>
            <a:pPr marL="171450" marR="0" indent="-171450">
              <a:lnSpc>
                <a:spcPct val="107000"/>
              </a:lnSpc>
              <a:spcBef>
                <a:spcPts val="0"/>
              </a:spcBef>
              <a:spcAft>
                <a:spcPts val="0"/>
              </a:spcAft>
              <a:buFont typeface="Lato Light" panose="020F0502020204030203" pitchFamily="34" charset="0"/>
              <a:buChar char="–"/>
            </a:pPr>
            <a:endParaRPr lang="en-US"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marL="171450" marR="0" indent="-171450">
              <a:lnSpc>
                <a:spcPct val="107000"/>
              </a:lnSpc>
              <a:spcBef>
                <a:spcPts val="0"/>
              </a:spcBef>
              <a:spcAft>
                <a:spcPts val="0"/>
              </a:spcAft>
              <a:buFont typeface="Lato Light" panose="020F0502020204030203" pitchFamily="34" charset="0"/>
              <a:buChar char="–"/>
            </a:pPr>
            <a:r>
              <a:rPr lang="en-US" sz="12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According to WHO, </a:t>
            </a:r>
            <a:r>
              <a:rPr lang="en-US" sz="1200" b="1"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~600,000 patients would require palliative care  and support</a:t>
            </a:r>
            <a:r>
              <a:rPr lang="en-US" sz="12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annually in Bangladesh</a:t>
            </a:r>
          </a:p>
          <a:p>
            <a:pPr marL="171450" marR="0" indent="-171450">
              <a:lnSpc>
                <a:spcPct val="107000"/>
              </a:lnSpc>
              <a:spcBef>
                <a:spcPts val="0"/>
              </a:spcBef>
              <a:spcAft>
                <a:spcPts val="0"/>
              </a:spcAft>
              <a:buFont typeface="Lato Light" panose="020F0502020204030203" pitchFamily="34" charset="0"/>
              <a:buChar char="–"/>
            </a:pPr>
            <a:endParaRPr lang="en-US"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marL="171450" marR="0" indent="-171450">
              <a:lnSpc>
                <a:spcPct val="107000"/>
              </a:lnSpc>
              <a:spcBef>
                <a:spcPts val="0"/>
              </a:spcBef>
              <a:spcAft>
                <a:spcPts val="0"/>
              </a:spcAft>
              <a:buFont typeface="Lato Light" panose="020F0502020204030203" pitchFamily="34" charset="0"/>
              <a:buChar char="–"/>
            </a:pPr>
            <a:r>
              <a:rPr lang="en-US" sz="1200" dirty="0" smtClean="0">
                <a:solidFill>
                  <a:srgbClr val="000000"/>
                </a:solidFill>
                <a:latin typeface="Lato Light" panose="020F0502020204030203" pitchFamily="34" charset="0"/>
                <a:ea typeface="Lato Light" panose="020F0502020204030203" pitchFamily="34" charset="0"/>
                <a:cs typeface="Lato Light" panose="020F0502020204030203" pitchFamily="34" charset="0"/>
              </a:rPr>
              <a:t>Besides, with </a:t>
            </a:r>
            <a:r>
              <a:rPr lang="en-US"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at least 2 family members involved in each of these patients’ care, a globally homogenous development of </a:t>
            </a:r>
            <a:r>
              <a:rPr lang="en-US"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rPr>
              <a:t>palliative care could improve the quality of life of </a:t>
            </a:r>
            <a:r>
              <a:rPr lang="en-US" sz="1200" b="1" dirty="0" smtClean="0">
                <a:solidFill>
                  <a:srgbClr val="000000"/>
                </a:solidFill>
                <a:latin typeface="Lato Light" panose="020F0502020204030203" pitchFamily="34" charset="0"/>
                <a:ea typeface="Lato Light" panose="020F0502020204030203" pitchFamily="34" charset="0"/>
                <a:cs typeface="Lato Light" panose="020F0502020204030203" pitchFamily="34" charset="0"/>
              </a:rPr>
              <a:t>~1,200,000 people nationwide, annually. </a:t>
            </a:r>
            <a:endParaRPr lang="en-US" sz="1200" b="1"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marL="171450" marR="0" indent="-171450">
              <a:lnSpc>
                <a:spcPct val="107000"/>
              </a:lnSpc>
              <a:spcBef>
                <a:spcPts val="0"/>
              </a:spcBef>
              <a:spcAft>
                <a:spcPts val="0"/>
              </a:spcAft>
              <a:buFont typeface="Lato Light" panose="020F0502020204030203" pitchFamily="34" charset="0"/>
              <a:buChar char="–"/>
            </a:pPr>
            <a:endParaRPr lang="en-US" sz="1200" dirty="0" smtClean="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marL="0" marR="0">
              <a:lnSpc>
                <a:spcPct val="107000"/>
              </a:lnSpc>
              <a:spcBef>
                <a:spcPts val="0"/>
              </a:spcBef>
              <a:spcAft>
                <a:spcPts val="0"/>
              </a:spcAft>
            </a:pPr>
            <a:endParaRPr lang="en-US" sz="2000" dirty="0">
              <a:effectLst/>
              <a:latin typeface="Lato Light" panose="020F0502020204030203" pitchFamily="34" charset="0"/>
              <a:ea typeface="Lato Light" panose="020F0502020204030203" pitchFamily="34" charset="0"/>
              <a:cs typeface="Lato Light" panose="020F0502020204030203" pitchFamily="34" charset="0"/>
            </a:endParaRPr>
          </a:p>
        </p:txBody>
      </p:sp>
      <p:cxnSp>
        <p:nvCxnSpPr>
          <p:cNvPr id="7" name="Straight Arrow Connector 6"/>
          <p:cNvCxnSpPr>
            <a:stCxn id="5" idx="3"/>
          </p:cNvCxnSpPr>
          <p:nvPr/>
        </p:nvCxnSpPr>
        <p:spPr>
          <a:xfrm flipV="1">
            <a:off x="5105400" y="3595878"/>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418076" y="3868235"/>
            <a:ext cx="938784" cy="938784"/>
          </a:xfrm>
          <a:prstGeom prst="ellipse">
            <a:avLst/>
          </a:prstGeom>
          <a:solidFill>
            <a:schemeClr val="accent6"/>
          </a:solidFill>
          <a:ln w="3175">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chemeClr val="bg1"/>
                </a:solidFill>
              </a:rPr>
              <a:t>54%</a:t>
            </a:r>
          </a:p>
        </p:txBody>
      </p:sp>
      <p:sp>
        <p:nvSpPr>
          <p:cNvPr id="17" name="Rectangle 16"/>
          <p:cNvSpPr/>
          <p:nvPr/>
        </p:nvSpPr>
        <p:spPr>
          <a:xfrm>
            <a:off x="6553200" y="4862214"/>
            <a:ext cx="2567763"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Bangladesh Medical Association, 2016-17</a:t>
            </a:r>
          </a:p>
        </p:txBody>
      </p:sp>
      <p:grpSp>
        <p:nvGrpSpPr>
          <p:cNvPr id="13" name="Group 12"/>
          <p:cNvGrpSpPr/>
          <p:nvPr/>
        </p:nvGrpSpPr>
        <p:grpSpPr>
          <a:xfrm>
            <a:off x="8382000" y="102961"/>
            <a:ext cx="679145" cy="491519"/>
            <a:chOff x="8138746" y="327382"/>
            <a:chExt cx="526745" cy="491519"/>
          </a:xfrm>
        </p:grpSpPr>
        <p:sp>
          <p:nvSpPr>
            <p:cNvPr id="14" name="Rectangle 13">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12</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113235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147195"/>
            <a:ext cx="8153400" cy="707886"/>
          </a:xfrm>
          <a:prstGeom prst="rect">
            <a:avLst/>
          </a:prstGeom>
          <a:noFill/>
        </p:spPr>
        <p:txBody>
          <a:bodyPr wrap="square" rtlCol="0">
            <a:spAutoFit/>
          </a:bodyPr>
          <a:lstStyle/>
          <a:p>
            <a:r>
              <a:rPr lang="en-US" sz="2000" b="1" dirty="0" smtClean="0">
                <a:ln w="3175">
                  <a:noFill/>
                </a:ln>
                <a:solidFill>
                  <a:srgbClr val="00C5C0"/>
                </a:solidFill>
                <a:latin typeface="Lato" panose="020F0502020204030203" pitchFamily="34" charset="0"/>
                <a:ea typeface="Lato" panose="020F0502020204030203" pitchFamily="34" charset="0"/>
                <a:cs typeface="Lato" panose="020F0502020204030203" pitchFamily="34" charset="0"/>
              </a:rPr>
              <a:t>Increasing Numbers of Patients suffering from Life-limiting Major Non-communicable Diseases also Strengthens this Fact    </a:t>
            </a:r>
            <a:endParaRPr lang="en-US" sz="2000" b="1" dirty="0">
              <a:ln w="3175">
                <a:noFill/>
              </a:ln>
              <a:solidFill>
                <a:srgbClr val="00C5C0"/>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6553200" y="4862214"/>
            <a:ext cx="2567763" cy="215444"/>
          </a:xfrm>
          <a:prstGeom prst="rect">
            <a:avLst/>
          </a:prstGeom>
        </p:spPr>
        <p:txBody>
          <a:bodyPr wrap="square">
            <a:spAutoFit/>
          </a:bodyPr>
          <a:lstStyle/>
          <a:p>
            <a:pPr algn="r"/>
            <a:r>
              <a:rPr lang="en-US" sz="800" i="1" dirty="0" smtClean="0">
                <a:latin typeface="Lato Light" panose="020F0502020204030203" pitchFamily="34" charset="0"/>
                <a:ea typeface="Lato Light" panose="020F0502020204030203" pitchFamily="34" charset="0"/>
                <a:cs typeface="Lato Light" panose="020F0502020204030203" pitchFamily="34" charset="0"/>
              </a:rPr>
              <a:t>Source: Bangladesh Medical Association, 2016-17</a:t>
            </a:r>
          </a:p>
        </p:txBody>
      </p:sp>
      <p:sp>
        <p:nvSpPr>
          <p:cNvPr id="3" name="Rectangle 2"/>
          <p:cNvSpPr/>
          <p:nvPr/>
        </p:nvSpPr>
        <p:spPr>
          <a:xfrm>
            <a:off x="1163975" y="4167128"/>
            <a:ext cx="7696202" cy="461665"/>
          </a:xfrm>
          <a:prstGeom prst="rect">
            <a:avLst/>
          </a:prstGeom>
        </p:spPr>
        <p:txBody>
          <a:bodyPr wrap="square">
            <a:spAutoFit/>
          </a:bodyPr>
          <a:lstStyle/>
          <a:p>
            <a:pPr algn="just"/>
            <a:r>
              <a:rPr lang="en-US" sz="1200" dirty="0" smtClean="0">
                <a:latin typeface="Lato Light" panose="020F0502020204030203" pitchFamily="34" charset="0"/>
                <a:ea typeface="Lato Light" panose="020F0502020204030203" pitchFamily="34" charset="0"/>
                <a:cs typeface="Lato Light" panose="020F0502020204030203" pitchFamily="34" charset="0"/>
              </a:rPr>
              <a:t>Among </a:t>
            </a:r>
            <a:r>
              <a:rPr lang="en-US" sz="1200" dirty="0">
                <a:latin typeface="Lato Light" panose="020F0502020204030203" pitchFamily="34" charset="0"/>
                <a:ea typeface="Lato Light" panose="020F0502020204030203" pitchFamily="34" charset="0"/>
                <a:cs typeface="Lato Light" panose="020F0502020204030203" pitchFamily="34" charset="0"/>
              </a:rPr>
              <a:t>the ~12 million older people (aged over 60), </a:t>
            </a:r>
            <a:r>
              <a:rPr lang="en-US" sz="1200" b="1" dirty="0">
                <a:latin typeface="Lato Light" panose="020F0502020204030203" pitchFamily="34" charset="0"/>
                <a:ea typeface="Lato Light" panose="020F0502020204030203" pitchFamily="34" charset="0"/>
                <a:cs typeface="Lato Light" panose="020F0502020204030203" pitchFamily="34" charset="0"/>
              </a:rPr>
              <a:t>a few thousands may be suffering from some form of dementia</a:t>
            </a:r>
            <a:r>
              <a:rPr lang="en-US" sz="1200" dirty="0">
                <a:latin typeface="Lato Light" panose="020F0502020204030203" pitchFamily="34" charset="0"/>
                <a:ea typeface="Lato Light" panose="020F0502020204030203" pitchFamily="34" charset="0"/>
                <a:cs typeface="Lato Light" panose="020F0502020204030203" pitchFamily="34" charset="0"/>
              </a:rPr>
              <a:t> </a:t>
            </a:r>
          </a:p>
        </p:txBody>
      </p:sp>
      <p:pic>
        <p:nvPicPr>
          <p:cNvPr id="1026" name="Picture 2" descr="Image result for cancer disease vector"/>
          <p:cNvPicPr>
            <a:picLocks noChangeAspect="1" noChangeArrowheads="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33399" y="1087672"/>
            <a:ext cx="410625" cy="5264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23917" y="1197965"/>
            <a:ext cx="7410483" cy="276999"/>
          </a:xfrm>
          <a:prstGeom prst="rect">
            <a:avLst/>
          </a:prstGeom>
        </p:spPr>
        <p:txBody>
          <a:bodyPr wrap="square">
            <a:spAutoFit/>
          </a:bodyPr>
          <a:lstStyle/>
          <a:p>
            <a:pPr algn="just"/>
            <a:r>
              <a:rPr lang="en-US" sz="1200" b="1" dirty="0">
                <a:latin typeface="Lato Light" panose="020F0502020204030203" pitchFamily="34" charset="0"/>
                <a:ea typeface="Lato Light" panose="020F0502020204030203" pitchFamily="34" charset="0"/>
                <a:cs typeface="Lato Light" panose="020F0502020204030203" pitchFamily="34" charset="0"/>
              </a:rPr>
              <a:t>~200,000 patients are newly diagnosed with cancer</a:t>
            </a:r>
            <a:r>
              <a:rPr lang="en-US" sz="1200" dirty="0">
                <a:latin typeface="Lato Light" panose="020F0502020204030203" pitchFamily="34" charset="0"/>
                <a:ea typeface="Lato Light" panose="020F0502020204030203" pitchFamily="34" charset="0"/>
                <a:cs typeface="Lato Light" panose="020F0502020204030203" pitchFamily="34" charset="0"/>
              </a:rPr>
              <a:t> each year of which, 80-90% are in incurable state</a:t>
            </a:r>
          </a:p>
        </p:txBody>
      </p:sp>
      <p:sp>
        <p:nvSpPr>
          <p:cNvPr id="6" name="Rectangle 5"/>
          <p:cNvSpPr/>
          <p:nvPr/>
        </p:nvSpPr>
        <p:spPr>
          <a:xfrm>
            <a:off x="1122205" y="1896384"/>
            <a:ext cx="7696200" cy="461665"/>
          </a:xfrm>
          <a:prstGeom prst="rect">
            <a:avLst/>
          </a:prstGeom>
        </p:spPr>
        <p:txBody>
          <a:bodyPr wrap="square">
            <a:spAutoFit/>
          </a:bodyPr>
          <a:lstStyle/>
          <a:p>
            <a:pPr algn="just"/>
            <a:r>
              <a:rPr lang="en-US" sz="1200" b="1" dirty="0">
                <a:latin typeface="Lato Light" panose="020F0502020204030203" pitchFamily="34" charset="0"/>
                <a:ea typeface="Lato Light" panose="020F0502020204030203" pitchFamily="34" charset="0"/>
                <a:cs typeface="Lato Light" panose="020F0502020204030203" pitchFamily="34" charset="0"/>
              </a:rPr>
              <a:t>~40,000 people die each year from chronic kidney diseases</a:t>
            </a:r>
            <a:r>
              <a:rPr lang="en-US" sz="1200" dirty="0">
                <a:latin typeface="Lato Light" panose="020F0502020204030203" pitchFamily="34" charset="0"/>
                <a:ea typeface="Lato Light" panose="020F0502020204030203" pitchFamily="34" charset="0"/>
                <a:cs typeface="Lato Light" panose="020F0502020204030203" pitchFamily="34" charset="0"/>
              </a:rPr>
              <a:t> while </a:t>
            </a:r>
            <a:r>
              <a:rPr lang="en-US" sz="1200" b="1" dirty="0">
                <a:latin typeface="Lato Light" panose="020F0502020204030203" pitchFamily="34" charset="0"/>
                <a:ea typeface="Lato Light" panose="020F0502020204030203" pitchFamily="34" charset="0"/>
                <a:cs typeface="Lato Light" panose="020F0502020204030203" pitchFamily="34" charset="0"/>
              </a:rPr>
              <a:t>~30,000 more patients suffer from acute kidney failure</a:t>
            </a:r>
            <a:r>
              <a:rPr lang="en-US" sz="1200" dirty="0">
                <a:latin typeface="Lato Light" panose="020F0502020204030203" pitchFamily="34" charset="0"/>
                <a:ea typeface="Lato Light" panose="020F0502020204030203" pitchFamily="34" charset="0"/>
                <a:cs typeface="Lato Light" panose="020F0502020204030203" pitchFamily="34" charset="0"/>
              </a:rPr>
              <a:t> – all requiring palliative care along with the regular treatments</a:t>
            </a:r>
          </a:p>
        </p:txBody>
      </p:sp>
      <p:pic>
        <p:nvPicPr>
          <p:cNvPr id="1032" name="Picture 8" descr="Image result for kidney disease icon"/>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91892" y="1813981"/>
            <a:ext cx="550524" cy="5505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22205" y="2706368"/>
            <a:ext cx="7696200" cy="276999"/>
          </a:xfrm>
          <a:prstGeom prst="rect">
            <a:avLst/>
          </a:prstGeom>
        </p:spPr>
        <p:txBody>
          <a:bodyPr wrap="square">
            <a:spAutoFit/>
          </a:bodyPr>
          <a:lstStyle/>
          <a:p>
            <a:pPr algn="just"/>
            <a:r>
              <a:rPr lang="en-US" sz="1200" b="1" dirty="0" smtClean="0">
                <a:latin typeface="Lato Light" panose="020F0502020204030203" pitchFamily="34" charset="0"/>
                <a:ea typeface="Lato Light" panose="020F0502020204030203" pitchFamily="34" charset="0"/>
                <a:cs typeface="Lato Light" panose="020F0502020204030203" pitchFamily="34" charset="0"/>
              </a:rPr>
              <a:t>Every </a:t>
            </a:r>
            <a:r>
              <a:rPr lang="en-US" sz="1200" b="1" dirty="0">
                <a:latin typeface="Lato Light" panose="020F0502020204030203" pitchFamily="34" charset="0"/>
                <a:ea typeface="Lato Light" panose="020F0502020204030203" pitchFamily="34" charset="0"/>
                <a:cs typeface="Lato Light" panose="020F0502020204030203" pitchFamily="34" charset="0"/>
              </a:rPr>
              <a:t>year, ~300,000 new patients are diagnosed with TB</a:t>
            </a:r>
            <a:r>
              <a:rPr lang="en-US" sz="1200" dirty="0">
                <a:latin typeface="Lato Light" panose="020F0502020204030203" pitchFamily="34" charset="0"/>
                <a:ea typeface="Lato Light" panose="020F0502020204030203" pitchFamily="34" charset="0"/>
                <a:cs typeface="Lato Light" panose="020F0502020204030203" pitchFamily="34" charset="0"/>
              </a:rPr>
              <a:t> among whom, ~70,000 people die each year.</a:t>
            </a:r>
          </a:p>
        </p:txBody>
      </p:sp>
      <p:pic>
        <p:nvPicPr>
          <p:cNvPr id="1034" name="Picture 10" descr="Image result for tuberculosis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607" y="2547126"/>
            <a:ext cx="567829" cy="5678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63975" y="3422142"/>
            <a:ext cx="6573995" cy="276999"/>
          </a:xfrm>
          <a:prstGeom prst="rect">
            <a:avLst/>
          </a:prstGeom>
        </p:spPr>
        <p:txBody>
          <a:bodyPr wrap="square">
            <a:spAutoFit/>
          </a:bodyPr>
          <a:lstStyle/>
          <a:p>
            <a:pPr algn="just"/>
            <a:r>
              <a:rPr lang="en-US" sz="1200" dirty="0">
                <a:latin typeface="Lato Light" panose="020F0502020204030203" pitchFamily="34" charset="0"/>
                <a:ea typeface="Lato Light" panose="020F0502020204030203" pitchFamily="34" charset="0"/>
                <a:cs typeface="Lato Light" panose="020F0502020204030203" pitchFamily="34" charset="0"/>
              </a:rPr>
              <a:t>According to WHO, there are </a:t>
            </a:r>
            <a:r>
              <a:rPr lang="en-US" sz="1200" b="1" dirty="0">
                <a:latin typeface="Lato Light" panose="020F0502020204030203" pitchFamily="34" charset="0"/>
                <a:ea typeface="Lato Light" panose="020F0502020204030203" pitchFamily="34" charset="0"/>
                <a:cs typeface="Lato Light" panose="020F0502020204030203" pitchFamily="34" charset="0"/>
              </a:rPr>
              <a:t>~8,000 people living with HIV</a:t>
            </a:r>
          </a:p>
        </p:txBody>
      </p:sp>
      <p:pic>
        <p:nvPicPr>
          <p:cNvPr id="1036" name="Picture 12" descr="Image result for HIV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700" y="3257550"/>
            <a:ext cx="605928" cy="6059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dementia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607" y="4043933"/>
            <a:ext cx="609600" cy="60960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8382000" y="102961"/>
            <a:ext cx="679145" cy="491519"/>
            <a:chOff x="8138746" y="327382"/>
            <a:chExt cx="526745" cy="491519"/>
          </a:xfrm>
        </p:grpSpPr>
        <p:sp>
          <p:nvSpPr>
            <p:cNvPr id="18" name="Rectangle 17">
              <a:extLst>
                <a:ext uri="{FF2B5EF4-FFF2-40B4-BE49-F238E27FC236}">
                  <a16:creationId xmlns:a16="http://schemas.microsoft.com/office/drawing/2014/main" xmlns="" id="{D0ED3BE2-5542-4D32-9D63-4833AC186C55}"/>
                </a:ext>
              </a:extLst>
            </p:cNvPr>
            <p:cNvSpPr/>
            <p:nvPr/>
          </p:nvSpPr>
          <p:spPr>
            <a:xfrm>
              <a:off x="8157829" y="327382"/>
              <a:ext cx="488578" cy="48857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Slide Number Placeholder 2">
              <a:extLst>
                <a:ext uri="{FF2B5EF4-FFF2-40B4-BE49-F238E27FC236}">
                  <a16:creationId xmlns:a16="http://schemas.microsoft.com/office/drawing/2014/main" xmlns="" id="{F82F822C-6C71-49DF-8F20-BD363A258BE4}"/>
                </a:ext>
              </a:extLst>
            </p:cNvPr>
            <p:cNvSpPr txBox="1">
              <a:spLocks/>
            </p:cNvSpPr>
            <p:nvPr/>
          </p:nvSpPr>
          <p:spPr>
            <a:xfrm>
              <a:off x="8138746" y="367586"/>
              <a:ext cx="526745" cy="451315"/>
            </a:xfrm>
            <a:prstGeom prst="rect">
              <a:avLst/>
            </a:prstGeom>
          </p:spPr>
          <p:txBody>
            <a:bodyPr vert="horz" lIns="91440" tIns="45720" rIns="91440" bIns="45720" rtlCol="0" anchor="ctr"/>
            <a:lstStyle>
              <a:defPPr>
                <a:defRPr lang="en-US"/>
              </a:defPPr>
              <a:lvl1pPr marL="0" algn="ctr" defTabSz="457200" rtl="0" eaLnBrk="1" latinLnBrk="0" hangingPunct="1">
                <a:defRPr sz="28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0072BC"/>
                  </a:solidFill>
                  <a:latin typeface="Lato" panose="020F0502020204030203" pitchFamily="34" charset="0"/>
                  <a:ea typeface="Lato" panose="020F0502020204030203" pitchFamily="34" charset="0"/>
                  <a:cs typeface="Lato" panose="020F0502020204030203" pitchFamily="34" charset="0"/>
                </a:rPr>
                <a:t>13</a:t>
              </a:r>
              <a:endParaRPr lang="id-ID" sz="2400" dirty="0">
                <a:solidFill>
                  <a:srgbClr val="0072BC"/>
                </a:solidFill>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2099914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
          <a:solidFill>
            <a:schemeClr val="accent6">
              <a:lumMod val="75000"/>
            </a:schemeClr>
          </a:solidFill>
          <a:prstDash val="sysDot"/>
        </a:ln>
      </a:spPr>
      <a:bodyPr rtlCol="0" anchor="ctr"/>
      <a:lstStyle>
        <a:defPPr marL="228600" indent="-228600">
          <a:buFont typeface="Arial" pitchFamily="34" charset="0"/>
          <a:buChar char="•"/>
          <a:defRPr sz="1200" dirty="0" smtClean="0"/>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21510</TotalTime>
  <Words>1360</Words>
  <Application>Microsoft Office PowerPoint</Application>
  <PresentationFormat>On-screen Show (16:9)</PresentationFormat>
  <Paragraphs>159</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User</cp:lastModifiedBy>
  <cp:revision>2616</cp:revision>
  <dcterms:created xsi:type="dcterms:W3CDTF">2013-01-26T06:13:25Z</dcterms:created>
  <dcterms:modified xsi:type="dcterms:W3CDTF">2017-12-25T18:57:23Z</dcterms:modified>
</cp:coreProperties>
</file>